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0"/>
  </p:notesMasterIdLst>
  <p:sldIdLst>
    <p:sldId id="351" r:id="rId5"/>
    <p:sldId id="349" r:id="rId6"/>
    <p:sldId id="342" r:id="rId7"/>
    <p:sldId id="352" r:id="rId8"/>
    <p:sldId id="353" r:id="rId9"/>
    <p:sldId id="326" r:id="rId10"/>
    <p:sldId id="340" r:id="rId11"/>
    <p:sldId id="275" r:id="rId12"/>
    <p:sldId id="330" r:id="rId13"/>
    <p:sldId id="355" r:id="rId14"/>
    <p:sldId id="354" r:id="rId15"/>
    <p:sldId id="350" r:id="rId16"/>
    <p:sldId id="323" r:id="rId17"/>
    <p:sldId id="325" r:id="rId18"/>
    <p:sldId id="327" r:id="rId19"/>
  </p:sldIdLst>
  <p:sldSz cx="9144000" cy="5143500" type="screen16x9"/>
  <p:notesSz cx="6858000" cy="9144000"/>
  <p:custDataLst>
    <p:tags r:id="rId21"/>
  </p:custDataLst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xbeel" initials="u" lastIdx="0" clrIdx="0"/>
  <p:cmAuthor id="1" name="Annette Dokkedal Venaas" initials="ADV" lastIdx="0" clrIdx="1">
    <p:extLst>
      <p:ext uri="{19B8F6BF-5375-455C-9EA6-DF929625EA0E}">
        <p15:presenceInfo xmlns:p15="http://schemas.microsoft.com/office/powerpoint/2012/main" userId="S-1-5-21-1370250876-1709593646-2220234579-82440" providerId="AD"/>
      </p:ext>
    </p:extLst>
  </p:cmAuthor>
  <p:cmAuthor id="2" name="Anette Strømsbo Gjørv" initials="ASG" lastIdx="0" clrIdx="2">
    <p:extLst>
      <p:ext uri="{19B8F6BF-5375-455C-9EA6-DF929625EA0E}">
        <p15:presenceInfo xmlns:p15="http://schemas.microsoft.com/office/powerpoint/2012/main" userId="Anette Strømsbo Gjørv" providerId="None"/>
      </p:ext>
    </p:extLst>
  </p:cmAuthor>
  <p:cmAuthor id="3" name="Hildegunn Edløy Holstvoll" initials="HEH" lastIdx="0" clrIdx="3">
    <p:extLst>
      <p:ext uri="{19B8F6BF-5375-455C-9EA6-DF929625EA0E}">
        <p15:presenceInfo xmlns:p15="http://schemas.microsoft.com/office/powerpoint/2012/main" userId="Hildegunn Edløy Holstvoll" providerId="None"/>
      </p:ext>
    </p:extLst>
  </p:cmAuthor>
  <p:cmAuthor id="4" name="Ingun Benno Petterson" initials="IBP" lastIdx="7" clrIdx="4">
    <p:extLst>
      <p:ext uri="{19B8F6BF-5375-455C-9EA6-DF929625EA0E}">
        <p15:presenceInfo xmlns:p15="http://schemas.microsoft.com/office/powerpoint/2012/main" userId="S-1-5-21-1370250876-1709593646-2220234579-4656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B9C2DD-ADA7-452A-A3CB-9622C7272FFA}" v="2" dt="2024-05-27T08:02:40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69694" autoAdjust="0"/>
  </p:normalViewPr>
  <p:slideViewPr>
    <p:cSldViewPr>
      <p:cViewPr varScale="1">
        <p:scale>
          <a:sx n="162" d="100"/>
          <a:sy n="162" d="100"/>
        </p:scale>
        <p:origin x="270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ette Strømsbo Gjørv" userId="12f2ecea-d158-497e-9dbf-eb6dd5a6e293" providerId="ADAL" clId="{99B9C2DD-ADA7-452A-A3CB-9622C7272FFA}"/>
    <pc:docChg chg="custSel addSld delSld modSld">
      <pc:chgData name="Anette Strømsbo Gjørv" userId="12f2ecea-d158-497e-9dbf-eb6dd5a6e293" providerId="ADAL" clId="{99B9C2DD-ADA7-452A-A3CB-9622C7272FFA}" dt="2024-05-27T08:07:20.791" v="73" actId="20577"/>
      <pc:docMkLst>
        <pc:docMk/>
      </pc:docMkLst>
      <pc:sldChg chg="modSp mod">
        <pc:chgData name="Anette Strømsbo Gjørv" userId="12f2ecea-d158-497e-9dbf-eb6dd5a6e293" providerId="ADAL" clId="{99B9C2DD-ADA7-452A-A3CB-9622C7272FFA}" dt="2024-05-27T08:01:46.811" v="0" actId="404"/>
        <pc:sldMkLst>
          <pc:docMk/>
          <pc:sldMk cId="0" sldId="275"/>
        </pc:sldMkLst>
        <pc:spChg chg="mod">
          <ac:chgData name="Anette Strømsbo Gjørv" userId="12f2ecea-d158-497e-9dbf-eb6dd5a6e293" providerId="ADAL" clId="{99B9C2DD-ADA7-452A-A3CB-9622C7272FFA}" dt="2024-05-27T08:01:46.811" v="0" actId="404"/>
          <ac:spMkLst>
            <pc:docMk/>
            <pc:sldMk cId="0" sldId="275"/>
            <ac:spMk id="12" creationId="{1E3DC853-4AB3-982A-7DAE-DE38BC75D26A}"/>
          </ac:spMkLst>
        </pc:spChg>
      </pc:sldChg>
      <pc:sldChg chg="modSp mod">
        <pc:chgData name="Anette Strømsbo Gjørv" userId="12f2ecea-d158-497e-9dbf-eb6dd5a6e293" providerId="ADAL" clId="{99B9C2DD-ADA7-452A-A3CB-9622C7272FFA}" dt="2024-05-27T08:07:20.791" v="73" actId="20577"/>
        <pc:sldMkLst>
          <pc:docMk/>
          <pc:sldMk cId="1952355295" sldId="325"/>
        </pc:sldMkLst>
        <pc:spChg chg="mod">
          <ac:chgData name="Anette Strømsbo Gjørv" userId="12f2ecea-d158-497e-9dbf-eb6dd5a6e293" providerId="ADAL" clId="{99B9C2DD-ADA7-452A-A3CB-9622C7272FFA}" dt="2024-05-27T08:07:20.791" v="73" actId="20577"/>
          <ac:spMkLst>
            <pc:docMk/>
            <pc:sldMk cId="1952355295" sldId="325"/>
            <ac:spMk id="3" creationId="{00000000-0000-0000-0000-000000000000}"/>
          </ac:spMkLst>
        </pc:spChg>
        <pc:spChg chg="mod">
          <ac:chgData name="Anette Strømsbo Gjørv" userId="12f2ecea-d158-497e-9dbf-eb6dd5a6e293" providerId="ADAL" clId="{99B9C2DD-ADA7-452A-A3CB-9622C7272FFA}" dt="2024-05-27T08:05:57.733" v="57" actId="1076"/>
          <ac:spMkLst>
            <pc:docMk/>
            <pc:sldMk cId="1952355295" sldId="325"/>
            <ac:spMk id="6" creationId="{00000000-0000-0000-0000-000000000000}"/>
          </ac:spMkLst>
        </pc:spChg>
      </pc:sldChg>
      <pc:sldChg chg="modSp mod">
        <pc:chgData name="Anette Strømsbo Gjørv" userId="12f2ecea-d158-497e-9dbf-eb6dd5a6e293" providerId="ADAL" clId="{99B9C2DD-ADA7-452A-A3CB-9622C7272FFA}" dt="2024-05-27T08:05:31.925" v="55" actId="1076"/>
        <pc:sldMkLst>
          <pc:docMk/>
          <pc:sldMk cId="2532935446" sldId="330"/>
        </pc:sldMkLst>
        <pc:spChg chg="mod">
          <ac:chgData name="Anette Strømsbo Gjørv" userId="12f2ecea-d158-497e-9dbf-eb6dd5a6e293" providerId="ADAL" clId="{99B9C2DD-ADA7-452A-A3CB-9622C7272FFA}" dt="2024-05-27T08:05:31.925" v="55" actId="1076"/>
          <ac:spMkLst>
            <pc:docMk/>
            <pc:sldMk cId="2532935446" sldId="330"/>
            <ac:spMk id="6" creationId="{00000000-0000-0000-0000-000000000000}"/>
          </ac:spMkLst>
        </pc:spChg>
      </pc:sldChg>
      <pc:sldChg chg="delSp modSp del mod">
        <pc:chgData name="Anette Strømsbo Gjørv" userId="12f2ecea-d158-497e-9dbf-eb6dd5a6e293" providerId="ADAL" clId="{99B9C2DD-ADA7-452A-A3CB-9622C7272FFA}" dt="2024-05-27T08:03:38.071" v="38" actId="47"/>
        <pc:sldMkLst>
          <pc:docMk/>
          <pc:sldMk cId="3627804473" sldId="341"/>
        </pc:sldMkLst>
        <pc:spChg chg="del mod">
          <ac:chgData name="Anette Strømsbo Gjørv" userId="12f2ecea-d158-497e-9dbf-eb6dd5a6e293" providerId="ADAL" clId="{99B9C2DD-ADA7-452A-A3CB-9622C7272FFA}" dt="2024-05-27T08:03:08.846" v="32"/>
          <ac:spMkLst>
            <pc:docMk/>
            <pc:sldMk cId="3627804473" sldId="341"/>
            <ac:spMk id="12" creationId="{00000000-0000-0000-0000-000000000000}"/>
          </ac:spMkLst>
        </pc:spChg>
        <pc:picChg chg="del">
          <ac:chgData name="Anette Strømsbo Gjørv" userId="12f2ecea-d158-497e-9dbf-eb6dd5a6e293" providerId="ADAL" clId="{99B9C2DD-ADA7-452A-A3CB-9622C7272FFA}" dt="2024-05-27T08:02:37.840" v="5" actId="21"/>
          <ac:picMkLst>
            <pc:docMk/>
            <pc:sldMk cId="3627804473" sldId="341"/>
            <ac:picMk id="9" creationId="{00000000-0000-0000-0000-000000000000}"/>
          </ac:picMkLst>
        </pc:picChg>
        <pc:cxnChg chg="mod">
          <ac:chgData name="Anette Strømsbo Gjørv" userId="12f2ecea-d158-497e-9dbf-eb6dd5a6e293" providerId="ADAL" clId="{99B9C2DD-ADA7-452A-A3CB-9622C7272FFA}" dt="2024-05-27T08:02:04.234" v="3" actId="1076"/>
          <ac:cxnSpMkLst>
            <pc:docMk/>
            <pc:sldMk cId="3627804473" sldId="341"/>
            <ac:cxnSpMk id="11" creationId="{00000000-0000-0000-0000-000000000000}"/>
          </ac:cxnSpMkLst>
        </pc:cxnChg>
      </pc:sldChg>
      <pc:sldChg chg="modSp mod">
        <pc:chgData name="Anette Strømsbo Gjørv" userId="12f2ecea-d158-497e-9dbf-eb6dd5a6e293" providerId="ADAL" clId="{99B9C2DD-ADA7-452A-A3CB-9622C7272FFA}" dt="2024-05-27T08:04:52.036" v="46" actId="1037"/>
        <pc:sldMkLst>
          <pc:docMk/>
          <pc:sldMk cId="3022147016" sldId="354"/>
        </pc:sldMkLst>
        <pc:spChg chg="mod">
          <ac:chgData name="Anette Strømsbo Gjørv" userId="12f2ecea-d158-497e-9dbf-eb6dd5a6e293" providerId="ADAL" clId="{99B9C2DD-ADA7-452A-A3CB-9622C7272FFA}" dt="2024-05-27T08:04:52.036" v="46" actId="1037"/>
          <ac:spMkLst>
            <pc:docMk/>
            <pc:sldMk cId="3022147016" sldId="354"/>
            <ac:spMk id="8" creationId="{00000000-0000-0000-0000-000000000000}"/>
          </ac:spMkLst>
        </pc:spChg>
        <pc:picChg chg="mod">
          <ac:chgData name="Anette Strømsbo Gjørv" userId="12f2ecea-d158-497e-9dbf-eb6dd5a6e293" providerId="ADAL" clId="{99B9C2DD-ADA7-452A-A3CB-9622C7272FFA}" dt="2024-05-27T08:04:00.051" v="41" actId="1038"/>
          <ac:picMkLst>
            <pc:docMk/>
            <pc:sldMk cId="3022147016" sldId="354"/>
            <ac:picMk id="9" creationId="{00000000-0000-0000-0000-000000000000}"/>
          </ac:picMkLst>
        </pc:picChg>
      </pc:sldChg>
      <pc:sldChg chg="addSp delSp modSp add mod modNotesTx">
        <pc:chgData name="Anette Strømsbo Gjørv" userId="12f2ecea-d158-497e-9dbf-eb6dd5a6e293" providerId="ADAL" clId="{99B9C2DD-ADA7-452A-A3CB-9622C7272FFA}" dt="2024-05-27T08:05:08.781" v="50" actId="1076"/>
        <pc:sldMkLst>
          <pc:docMk/>
          <pc:sldMk cId="894314232" sldId="355"/>
        </pc:sldMkLst>
        <pc:spChg chg="mod">
          <ac:chgData name="Anette Strømsbo Gjørv" userId="12f2ecea-d158-497e-9dbf-eb6dd5a6e293" providerId="ADAL" clId="{99B9C2DD-ADA7-452A-A3CB-9622C7272FFA}" dt="2024-05-27T08:05:08.781" v="50" actId="1076"/>
          <ac:spMkLst>
            <pc:docMk/>
            <pc:sldMk cId="894314232" sldId="355"/>
            <ac:spMk id="6" creationId="{00000000-0000-0000-0000-000000000000}"/>
          </ac:spMkLst>
        </pc:spChg>
        <pc:spChg chg="mod">
          <ac:chgData name="Anette Strømsbo Gjørv" userId="12f2ecea-d158-497e-9dbf-eb6dd5a6e293" providerId="ADAL" clId="{99B9C2DD-ADA7-452A-A3CB-9622C7272FFA}" dt="2024-05-27T08:03:21.388" v="36" actId="1076"/>
          <ac:spMkLst>
            <pc:docMk/>
            <pc:sldMk cId="894314232" sldId="355"/>
            <ac:spMk id="8" creationId="{00000000-0000-0000-0000-000000000000}"/>
          </ac:spMkLst>
        </pc:spChg>
        <pc:picChg chg="add mod">
          <ac:chgData name="Anette Strømsbo Gjørv" userId="12f2ecea-d158-497e-9dbf-eb6dd5a6e293" providerId="ADAL" clId="{99B9C2DD-ADA7-452A-A3CB-9622C7272FFA}" dt="2024-05-27T08:02:50.363" v="10" actId="14100"/>
          <ac:picMkLst>
            <pc:docMk/>
            <pc:sldMk cId="894314232" sldId="355"/>
            <ac:picMk id="2" creationId="{6E242837-9207-B662-F57C-C3836DCB5EAE}"/>
          </ac:picMkLst>
        </pc:picChg>
        <pc:picChg chg="del">
          <ac:chgData name="Anette Strømsbo Gjørv" userId="12f2ecea-d158-497e-9dbf-eb6dd5a6e293" providerId="ADAL" clId="{99B9C2DD-ADA7-452A-A3CB-9622C7272FFA}" dt="2024-05-27T08:02:44.683" v="8" actId="478"/>
          <ac:picMkLst>
            <pc:docMk/>
            <pc:sldMk cId="894314232" sldId="355"/>
            <ac:picMk id="1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B40C0-D9C1-4F69-A4B2-929E2FF4591B}" type="datetimeFigureOut">
              <a:rPr lang="nb-NO" smtClean="0"/>
              <a:t>27.05.2024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99841-596E-460A-81CD-BBA3E1C8B4AA}" type="slidenum">
              <a:rPr lang="nb-NO" smtClean="0"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op.no/snakkomrus/motiverendeintervju/fokusere/" TargetMode="External"/><Relationship Id="rId3" Type="http://schemas.openxmlformats.org/officeDocument/2006/relationships/hyperlink" Target="https://rkppo.no/helsekommunikasjon/helsekommunikasjon-og-helsepersonells-kompetanse/klinisk-kommunikasjon/stille-sporsmal/" TargetMode="External"/><Relationship Id="rId7" Type="http://schemas.openxmlformats.org/officeDocument/2006/relationships/hyperlink" Target="https://www.helsedirektoratet.no/tema/motiverende-intervju-mi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kppo.no/media/oolprhdk/fire-gode-vaner-handout.pdf" TargetMode="External"/><Relationship Id="rId5" Type="http://schemas.openxmlformats.org/officeDocument/2006/relationships/hyperlink" Target="https://rkppo.no/helsekommunikasjon/helsekommunikasjon-og-helsepersonells-kompetanse/teach-back/" TargetMode="External"/><Relationship Id="rId10" Type="http://schemas.openxmlformats.org/officeDocument/2006/relationships/hyperlink" Target="https://samvalg.no/" TargetMode="External"/><Relationship Id="rId4" Type="http://schemas.openxmlformats.org/officeDocument/2006/relationships/hyperlink" Target="https://rkppo.no/helsekommunikasjon/helsekommunikasjon-og-helsepersonells-kompetanse/klinisk-kommunikasjon/aktiv-lytte/" TargetMode="External"/><Relationship Id="rId9" Type="http://schemas.openxmlformats.org/officeDocument/2006/relationships/hyperlink" Target="https://www.fhi.no/kk/forbedringsarbeid/pasientforlop/hva-er-viktig-for-deg-en-retningsendring/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kppo.no/media/p2zen5xd/innsiktsdokument-pasient-og-parorende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k-sshf.sikt.sykehuspartner.no/docs/pub/dok53933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954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Retningslinjens innhold:</a:t>
            </a:r>
          </a:p>
          <a:p>
            <a:endParaRPr lang="nb-NO" dirty="0"/>
          </a:p>
          <a:p>
            <a:r>
              <a:rPr lang="nb-NO" b="1" dirty="0"/>
              <a:t>Planlegging: </a:t>
            </a: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anbefales å lage en plan og utforme mål for opplæringen sammen med pasient. Målene bør være tydelige, handlingsorienterte, målbare, oppnåelige og i tråd med det som er viktig for pasienten</a:t>
            </a:r>
            <a:r>
              <a:rPr lang="nb-NO" sz="1200" b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nb-NO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Utforsk pasientens situasjon, ressurser og behov: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Alder, modenhet, kultur, språk, sosial støtte, sosioøkonomisk situasjon, åndelig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og eksistensielle behov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Spesielle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læreforutsetninger, som k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ognitivt-,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sensorisk-, (syn, hørsel), fysisk og psykiske funksjonsnivå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Kunnskap om aktuelle helseproblemer og behandling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Spør hva pasienten kan om temaet fra før, og bygg videre på det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Foretrukne måte å lære på: muntlig, skriftlig, visuelt, taktilt, praktisk gjennomføring, digitalt, for eksempel ved å høre, å se eller ved å gjøre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Vurder å bruke bilder, film, animasjon, symboler, storskriftmateriell, punktskrift, ulike språk, tegnspråk og andre kommunikasjonshjelpemidler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Velg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egnet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tidspunkt for opplæringen. Tilpasses for eksempel pasientens emosjonelle tilstand, smertenivå, tilgjengelighet av pårørende, omgivelser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Bekymringer og behov, mål, motivasjon for å lære, mestringstro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Mestringsressurser, mestringsstrategier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8507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Retningslinjens innhold: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Fokuser på pasienten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Bruk ord pasienten kan forstå og forklar ukjente ord. Unngå å bruke fagspråk og forkortelser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Bruk åpne spørsmål for å utforske og lukkede spørsmål for svar på faktiske forhold-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Stille spørsmål (rkppo.no)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Bruk aktiv lytting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 merke til “læringsøyeblikk”: når pasienten stiller spørsmål/viser interesse – bruk anledningen til å gi opplæring og informasjon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Styrk pasientens selvfølelse: vis respekt og empati, fokuser på mestring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Nøkkelprinsipper i opplæring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Fortell hva som skal gjennomgås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 fokus på hovedbudskapet, ta den viktigste informasjonen først, stegvise instruksjoner og sjekk gjensidig forståelse underveis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Forsterk læring ved å oppsummere viktige punkter</a:t>
            </a: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Tilpass opplæringen underveis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Oppmuntre til spørsmål og følg opp disse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pasienten ikke forstår, bruk andre ord, sammenligninger og metaforer som er kjent for pasienten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Demonstrer, repeter og gi rom for praktisk gjennomføring etter behov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Kombiner flere læringsaktiviteter og stimuler flere sanser, for eksempel ved muntlig informasjon gi også ut skriftlig informasjon</a:t>
            </a: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Forslag til relevante tilnærminger for god kommunikasjon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 lytting - 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Aktiv lytte (rkppo.no)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Back -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Teach Back (rkppo.no)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Fire gode vaner 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fire-gode-vaner-handout.pdf (rkppo.no)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Motiverende Intervju 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Motiverende intervju (MI) - Helsedirektoratet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Utforsk – Tilby – Utforsk 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ROP - Fokusere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 er viktig for deg? 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Hva er viktig for deg? - En retningsendring - FHI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Samvalg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nb-NO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Samvalg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106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Retningslinjens innhold: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Læringsaktiviteter kan være veiledning, undervisning, rådgivning, informasjonsutveksling, samtale, ferdighetstrening, fysisk aktivitet, lek og spill, praktisk øvelse/demonstrasjon</a:t>
            </a:r>
          </a:p>
          <a:p>
            <a:pPr lvl="0"/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Læringsressurser kan være bilder/illustrasjoner, utstyr, interaktive spill, film, skriftlig informasjon (i papirversjon eller nettbasert)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071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Retningslinjens innhold: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anbefales å undersøke om målene med opplæringen er nådd og sjekke pasientens forståelse. 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Avklar med pasienten om behovet for informasjon og opplæring er dekket.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pasienten gjenfortelle (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Back).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pasienten om å vise/demonstrere.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Vurder pasientens etterlevelse av behandling, målbare endringer hos pasienten, symptomer, behov for oppfølging.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1167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Retningslinjens innhold: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Opplæringen skal dokumenteres i pasientens journal (DIPS) etter gjeldende retningslinje for å sikre forsvarlig oppfølging av pasient og pårørende.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Journalen skal inneholde opplysninger om råd og informasjon pasienten har fått, og hovedinnholdet i rådene og informasjonen.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Pasientens behov for videre opplæring må inngå i meldinger til kommunen (PLO-meldinger).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Opplæringen kodes i tråd med gjeldende kodeverk</a:t>
            </a:r>
            <a:r>
              <a:rPr lang="nb-NO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nb-NO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 kommer lenke til prosedyre om koding av individuell opplæring -under arbeid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nb-NO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472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Sjekk Læringsportalen for aktuelle kurs og opplæring for</a:t>
            </a:r>
            <a:r>
              <a:rPr lang="nb-NO" baseline="0" dirty="0"/>
              <a:t> helsepersonell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4356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b-NO" baseline="0" dirty="0"/>
              <a:t>Innhold:</a:t>
            </a:r>
            <a:br>
              <a:rPr lang="nb-NO" baseline="0" dirty="0"/>
            </a:br>
            <a:r>
              <a:rPr lang="nb-NO" baseline="0" dirty="0"/>
              <a:t>Del 1: (lysbilde 3 til 7) beskriver hensikten og kunnskapsgrunnlaget for retningslinjen </a:t>
            </a:r>
          </a:p>
          <a:p>
            <a:endParaRPr lang="nb-NO" baseline="0" dirty="0"/>
          </a:p>
          <a:p>
            <a:r>
              <a:rPr lang="nb-NO" baseline="0" dirty="0"/>
              <a:t>Del 2: (lysbilde 8 til 14) beskriver innholdet</a:t>
            </a:r>
          </a:p>
          <a:p>
            <a:endParaRPr lang="nb-NO" baseline="0" dirty="0"/>
          </a:p>
          <a:p>
            <a:r>
              <a:rPr lang="nb-NO" baseline="0" dirty="0"/>
              <a:t>Del 3: (lysbilde 15) presenterer kontaktinformasjon for veiledning og støtte i arbeidet med pasient- og pårørendeopplæring</a:t>
            </a:r>
          </a:p>
          <a:p>
            <a:endParaRPr lang="nb-NO" baseline="0" dirty="0"/>
          </a:p>
          <a:p>
            <a:endParaRPr lang="nb-NO" baseline="0" dirty="0"/>
          </a:p>
          <a:p>
            <a:endParaRPr lang="nb-NO" baseline="0" dirty="0"/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8064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117725" y="495300"/>
            <a:ext cx="2536825" cy="142716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 dirty="0"/>
              <a:t>Hensikt og kunnskapsgrunnlag;</a:t>
            </a:r>
            <a:endParaRPr lang="nb-NO" b="0" dirty="0">
              <a:effectLst/>
            </a:endParaRPr>
          </a:p>
          <a:p>
            <a:r>
              <a:rPr lang="nb-NO" b="0" dirty="0">
                <a:effectLst/>
              </a:rPr>
              <a:t>Sykehuset har fire hovedoppgaver, disse er nedfelt </a:t>
            </a:r>
            <a:r>
              <a:rPr lang="nb-NO" b="0" baseline="0" dirty="0">
                <a:effectLst/>
              </a:rPr>
              <a:t>i spesialisthelsetjenesteloven</a:t>
            </a:r>
            <a:r>
              <a:rPr lang="nb-NO" b="0" dirty="0">
                <a:effectLst/>
              </a:rPr>
              <a:t>:</a:t>
            </a:r>
          </a:p>
          <a:p>
            <a:endParaRPr lang="nb-NO" b="0" dirty="0">
              <a:effectLst/>
            </a:endParaRPr>
          </a:p>
          <a:p>
            <a:r>
              <a:rPr lang="nb-NO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§ 3-8.</a:t>
            </a:r>
            <a:r>
              <a:rPr lang="nb-NO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Sykehusenes oppgaver</a:t>
            </a:r>
            <a:endParaRPr lang="nb-NO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Sykehus skal særlig ivareta følgende oppgaver:</a:t>
            </a:r>
          </a:p>
          <a:p>
            <a:r>
              <a:rPr lang="nb-NO" dirty="0">
                <a:effectLst/>
              </a:rPr>
              <a:t>1.pasientbehandling,</a:t>
            </a:r>
          </a:p>
          <a:p>
            <a:r>
              <a:rPr lang="nb-NO" dirty="0">
                <a:effectLst/>
              </a:rPr>
              <a:t>2.utdanning av helsepersonell,</a:t>
            </a:r>
          </a:p>
          <a:p>
            <a:r>
              <a:rPr lang="nb-NO" dirty="0">
                <a:effectLst/>
              </a:rPr>
              <a:t>3.forskning, og</a:t>
            </a:r>
          </a:p>
          <a:p>
            <a:r>
              <a:rPr lang="nb-NO" dirty="0">
                <a:effectLst/>
              </a:rPr>
              <a:t>4.opplæring av pasienter og pårørende.</a:t>
            </a:r>
            <a:endParaRPr lang="nb-NO" b="0" dirty="0">
              <a:effectLst/>
            </a:endParaRPr>
          </a:p>
          <a:p>
            <a:endParaRPr lang="nb-NO" baseline="0" dirty="0">
              <a:effectLst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Individuell opplæring inngår i behandlingsforløpet og er en aktiv, planlagt prosess som skal bidra til at pasient og pårørende får tilstrekkelig helsekompetanse.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Opplæringen skal fremme pasienten og pårørendes evne til å mestre helseutfordringer og fremme</a:t>
            </a:r>
            <a:r>
              <a:rPr lang="nb-NO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helse og livskvalitet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Dette kan handle om å utvikle kompetanse som inkluderer kunnskap, holdninger og ferdigheter.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Helsepersonell har plikt til å tilpasse informasjon og opplæring til den enkelte pasient eller pårørende, og legge til rette for medvirkning i egen behandling.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Informasjonen skal gis på en hensynsfull måte og helsepersonellet skal så langt det er mulig sikre at pasient og pårørende har forstått innholdet og betydningen av informasjonen.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Informasjon og opplæring forstås som dialog og medvirkning, veiledning og formidling av kunnskap. </a:t>
            </a:r>
          </a:p>
          <a:p>
            <a:endParaRPr lang="nb-NO" baseline="0" dirty="0">
              <a:effectLst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6D125-2C47-4813-8217-AB92E780229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247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 dirty="0"/>
              <a:t>Hensikt og kunnskapsgrunnlag;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b-NO" dirty="0"/>
              <a:t>Før 2021</a:t>
            </a:r>
            <a:r>
              <a:rPr lang="nb-NO" baseline="0" dirty="0"/>
              <a:t> fantes det ikke retningslinje om pasient- og pårørendeopplæring. Pasient- og pårørendeopplæring er en av sykehusets fire hovedoppgaver og har vært etterspurt av ledelse og fagmiljøer. På denne bakgrunn ble det i 2021 inngått samarbeid mellom Sørlandet sykehus, Oslo Universitetssykehus og Regional kompetansetjeneste for pasient- og pårørendeopplæring om utarbeidelse av retningslinjer for dette fagområdet.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A99841-596E-460A-81CD-BBA3E1C8B4A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 dirty="0"/>
              <a:t>Hensikt og omfang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002060"/>
                </a:solidFill>
              </a:rPr>
              <a:t>Bidra til at helsepersonell planlegger, gjennomfører, evaluerer og dokumenterer individuell pasient- og pårørendeopplæring i tråd med gjeldende lovverk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A99841-596E-460A-81CD-BBA3E1C8B4A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966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 dirty="0"/>
              <a:t>Hensikt og kunnskapsgrunnlag;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b-NO" b="0" dirty="0"/>
              <a:t>Systematiske metoder ble benyttet i søk etter kunnskapsgrunnlaget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b-NO" dirty="0"/>
              <a:t>Det er utarbeidet</a:t>
            </a:r>
            <a:r>
              <a:rPr lang="nb-NO" baseline="0" dirty="0"/>
              <a:t> et i</a:t>
            </a:r>
            <a:r>
              <a:rPr lang="nb-NO" dirty="0"/>
              <a:t>nnsiktsdokument</a:t>
            </a:r>
            <a:r>
              <a:rPr lang="nb-NO" baseline="0" dirty="0"/>
              <a:t> om PPO, se lenke her: </a:t>
            </a:r>
            <a:r>
              <a:rPr lang="nb-NO" dirty="0">
                <a:hlinkClick r:id="rId3"/>
              </a:rPr>
              <a:t>innsiktsdokument-pasient-og-parorende.pdf (rkppo.no)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b-NO" b="0" dirty="0"/>
              <a:t>Bred høring i begge helseforetakene og i ledernettverk</a:t>
            </a:r>
            <a:r>
              <a:rPr lang="nb-NO" b="0" baseline="0" dirty="0"/>
              <a:t> for Pasient- og pårørendeopplæring i HSØ</a:t>
            </a:r>
            <a:r>
              <a:rPr lang="nb-NO" b="0" dirty="0"/>
              <a:t>. Retningslinjen</a:t>
            </a:r>
            <a:r>
              <a:rPr lang="nb-NO" b="0" baseline="0" dirty="0"/>
              <a:t> er justert etter høringsinnspill – de fleste innspillene er tatt til etterretning</a:t>
            </a:r>
            <a:endParaRPr lang="nb-NO" b="0" dirty="0"/>
          </a:p>
          <a:p>
            <a:r>
              <a:rPr lang="nb-NO" dirty="0"/>
              <a:t>Utarbeidet en metoderapport- denne ligger som</a:t>
            </a:r>
            <a:r>
              <a:rPr lang="nb-NO" baseline="0" dirty="0"/>
              <a:t> vedlegg til retningslinjen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nb-NO" dirty="0"/>
              <a:t>Systematiske søk ble gjort sammen med bibliotekar ved SSHF.  </a:t>
            </a:r>
            <a:endParaRPr lang="nb-NO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A99841-596E-460A-81CD-BBA3E1C8B4A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27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Retningslinjens innhold: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Ledere på alle nivåer har ansvar for at informasjon og opplæring til pasienter og pårørende er implementert i virksomheten og at ansatte har kompetanse i helsekommunikasjon og helsepedagogikk (Se også </a:t>
            </a:r>
            <a:r>
              <a:rPr lang="nb-NO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Pasient- og pårørendeopplæring (PPO)- retningslinje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Helsepersonell identifiserer pasient og pårørendes behov for informasjon og opplæring, tilbyr, planlegger, gjennomfører, evaluerer og dokumenterer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7A99841-596E-460A-81CD-BBA3E1C8B4A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23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Retningslinjens innhold:</a:t>
            </a:r>
          </a:p>
          <a:p>
            <a:endParaRPr lang="nb-NO" dirty="0"/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Retningslinjen er basert på følgende deler i opplæring: forberedelse, planlegging, gjennomføring og evaluering. Hver del er avgjørende for å kunne tilpasse opplæring til den enkelte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0998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Retningslinjens innhold:</a:t>
            </a:r>
          </a:p>
          <a:p>
            <a:endParaRPr lang="nb-NO" dirty="0"/>
          </a:p>
          <a:p>
            <a:r>
              <a:rPr lang="nb-NO" b="1" dirty="0"/>
              <a:t>Forberedelser: 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Innhent opplysninger som er relevant for opplæringen fra journal, i dialog med pasient og pårørende og annet helsepersonell</a:t>
            </a:r>
            <a:r>
              <a:rPr lang="nb-NO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 deg inn i avdelingens prosedyrer, retningslinjer og nasjonale anbefalinger for opplæring knyttet til diagnosen/tilstanden 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Avklar pårørendeinvolvering i opplæringen sammen med pasienten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Vurder behov for tolk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Undersøk om digitale ressurser som e-læring,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apper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film,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podkast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inngå i opplæringen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Tenk gjennom hva som påvirker opplæringssituasjonen, som sted, tid, lokaler, utstyr og pasientens situasjon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Vurder involvering av andre faggrupper i opplæringen (tverrfaglig tilnærming)</a:t>
            </a:r>
          </a:p>
          <a:p>
            <a:pPr lvl="0"/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Undersøk om det fins relevant gruppebasert opplæring/kurs som kan supplere opplæringen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99841-596E-460A-81CD-BBA3E1C8B4A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870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7360BA-41AA-0E45-87D0-810569E6B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631" y="878946"/>
            <a:ext cx="8640000" cy="1078468"/>
          </a:xfrm>
        </p:spPr>
        <p:txBody>
          <a:bodyPr anchor="b">
            <a:normAutofit/>
          </a:bodyPr>
          <a:lstStyle>
            <a:lvl1pPr algn="ctr">
              <a:defRPr sz="405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4D937EF-6B94-AE4E-B08B-229BFC3FD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631" y="2010206"/>
            <a:ext cx="8640000" cy="59195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1" name="TekstSylinder 130">
            <a:extLst>
              <a:ext uri="{FF2B5EF4-FFF2-40B4-BE49-F238E27FC236}">
                <a16:creationId xmlns:a16="http://schemas.microsoft.com/office/drawing/2014/main" id="{8BFADD73-5F6D-CD4A-BC3E-01EF99854F34}"/>
              </a:ext>
            </a:extLst>
          </p:cNvPr>
          <p:cNvSpPr txBox="1"/>
          <p:nvPr/>
        </p:nvSpPr>
        <p:spPr>
          <a:xfrm>
            <a:off x="0" y="4151687"/>
            <a:ext cx="9144000" cy="323165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b-NO" sz="1500" b="1" i="1" u="none" strike="noStrike" kern="1200" cap="none" spc="0">
                <a:ln w="0"/>
                <a:solidFill>
                  <a:schemeClr val="tx2"/>
                </a:solidFill>
                <a:effectLst/>
                <a:latin typeface="+mj-lt"/>
                <a:ea typeface="+mn-ea"/>
                <a:cs typeface="+mn-cs"/>
              </a:rPr>
              <a:t>Respekt • Faglig dyktighet • Tilgjengelighet • Engasjement</a:t>
            </a:r>
            <a:endParaRPr lang="nb-NO" sz="1500" b="1" i="1" cap="none" spc="0">
              <a:ln w="0"/>
              <a:solidFill>
                <a:schemeClr val="tx2"/>
              </a:solidFill>
              <a:effectLst/>
              <a:latin typeface="+mj-lt"/>
            </a:endParaRPr>
          </a:p>
        </p:txBody>
      </p:sp>
      <p:sp>
        <p:nvSpPr>
          <p:cNvPr id="20" name="Plassholder for tekst 19"/>
          <p:cNvSpPr>
            <a:spLocks noGrp="1"/>
          </p:cNvSpPr>
          <p:nvPr>
            <p:ph type="body" sz="quarter" idx="10" hasCustomPrompt="1"/>
          </p:nvPr>
        </p:nvSpPr>
        <p:spPr>
          <a:xfrm>
            <a:off x="240631" y="2654953"/>
            <a:ext cx="8640000" cy="623529"/>
          </a:xfr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ctr">
              <a:buNone/>
              <a:defRPr lang="nb-NO" sz="1500" b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+mj-ea"/>
                <a:cs typeface="+mj-cs"/>
              </a:defRPr>
            </a:lvl1pPr>
          </a:lstStyle>
          <a:p>
            <a:pPr lvl="0"/>
            <a:r>
              <a:rPr lang="nb-NO"/>
              <a:t>Klikk for å legge til navn og tittel på foredragsholder </a:t>
            </a:r>
          </a:p>
        </p:txBody>
      </p:sp>
      <p:sp>
        <p:nvSpPr>
          <p:cNvPr id="22" name="Plassholder for tekst 19"/>
          <p:cNvSpPr>
            <a:spLocks noGrp="1"/>
          </p:cNvSpPr>
          <p:nvPr>
            <p:ph type="body" sz="quarter" idx="11" hasCustomPrompt="1"/>
          </p:nvPr>
        </p:nvSpPr>
        <p:spPr>
          <a:xfrm>
            <a:off x="240631" y="3329428"/>
            <a:ext cx="8640000" cy="37623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nb-NO" sz="150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pPr lvl="0"/>
            <a:r>
              <a:rPr lang="nb-NO"/>
              <a:t>Klikk for å legge til dato og sted</a:t>
            </a:r>
          </a:p>
        </p:txBody>
      </p:sp>
    </p:spTree>
    <p:extLst>
      <p:ext uri="{BB962C8B-B14F-4D97-AF65-F5344CB8AC3E}">
        <p14:creationId xmlns:p14="http://schemas.microsoft.com/office/powerpoint/2010/main" val="52583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0130F-E21A-4483-940A-DA3EA3633FC8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249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3FF05FE-4686-4401-8435-3184D20E8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D2BFE-745C-4758-A9FC-66C7ECCA3E66}" type="datetime1">
              <a:rPr lang="en-US" smtClean="0"/>
              <a:t>5/27/2024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E55D9E-DCCB-4C6A-B993-B4E34064E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D73E658-A926-4C2C-98EE-AB70A1D0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8B70-52D5-4929-987C-994778F03EBF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FA45D2A-9AD5-4FA0-8B4D-3F277D66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5" y="1246523"/>
            <a:ext cx="3261455" cy="895785"/>
          </a:xfrm>
        </p:spPr>
        <p:txBody>
          <a:bodyPr anchor="t">
            <a:normAutofit/>
          </a:bodyPr>
          <a:lstStyle>
            <a:lvl1pPr>
              <a:defRPr sz="3000" b="1">
                <a:solidFill>
                  <a:srgbClr val="004A9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986C8ECE-38F8-4390-AC09-623FD14A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094" y="2233749"/>
            <a:ext cx="3261455" cy="1033067"/>
          </a:xfrm>
        </p:spPr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 sz="1800">
                <a:solidFill>
                  <a:srgbClr val="004A9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CD529F53-5CF9-4D77-8899-65700A056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1" y="1"/>
            <a:ext cx="4571999" cy="4446395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1847267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1FCF4-DF42-4C04-8B12-FAEA39DC0FB8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9061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-1"/>
            <a:ext cx="9144000" cy="467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EAAD66-D565-42BF-9F97-02AB44FB3726}" type="datetime1">
              <a:rPr lang="en-US" smtClean="0"/>
              <a:t>5/27/2024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lassholder for tekst 2"/>
          <p:cNvSpPr>
            <a:spLocks noGrp="1"/>
          </p:cNvSpPr>
          <p:nvPr>
            <p:ph type="body" sz="quarter" idx="17"/>
          </p:nvPr>
        </p:nvSpPr>
        <p:spPr>
          <a:xfrm>
            <a:off x="207169" y="751285"/>
            <a:ext cx="8729663" cy="386119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nb-NO" smtClean="0"/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marL="171450" lvl="0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Rediger tekststiler i malen</a:t>
            </a:r>
          </a:p>
          <a:p>
            <a:pPr marL="171450" lvl="1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Andre nivå</a:t>
            </a:r>
          </a:p>
          <a:p>
            <a:pPr marL="171450" lvl="2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Tredje nivå</a:t>
            </a:r>
          </a:p>
          <a:p>
            <a:pPr marL="171450" lvl="3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Fjerde nivå</a:t>
            </a:r>
          </a:p>
          <a:p>
            <a:pPr marL="171450" lvl="4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6025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-1"/>
            <a:ext cx="9144000" cy="467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B4ECABB-1F1C-4B63-B759-D0320069A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450" y="895113"/>
            <a:ext cx="4320000" cy="3780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nb-NO" smtClean="0"/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marL="171450" lvl="0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Rediger tekststiler i malen</a:t>
            </a:r>
          </a:p>
          <a:p>
            <a:pPr marL="171450" lvl="1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Andre nivå</a:t>
            </a:r>
          </a:p>
          <a:p>
            <a:pPr marL="171450" lvl="2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Tredje nivå</a:t>
            </a:r>
          </a:p>
          <a:p>
            <a:pPr marL="171450" lvl="3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Fjerde nivå</a:t>
            </a:r>
          </a:p>
          <a:p>
            <a:pPr marL="171450" lvl="4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Femte nivå</a:t>
            </a:r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9B4ECABB-1F1C-4B63-B759-D0320069ACB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16550" y="895113"/>
            <a:ext cx="4320000" cy="37800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nb-NO" smtClean="0"/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marL="171450" lvl="0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Rediger tekststiler i malen</a:t>
            </a:r>
          </a:p>
          <a:p>
            <a:pPr marL="171450" lvl="1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Andre nivå</a:t>
            </a:r>
          </a:p>
          <a:p>
            <a:pPr marL="171450" lvl="2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Tredje nivå</a:t>
            </a:r>
          </a:p>
          <a:p>
            <a:pPr marL="171450" lvl="3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Fjerde nivå</a:t>
            </a:r>
          </a:p>
          <a:p>
            <a:pPr marL="171450" lvl="4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Femte nivå</a:t>
            </a:r>
          </a:p>
        </p:txBody>
      </p:sp>
      <p:sp>
        <p:nvSpPr>
          <p:cNvPr id="18" name="Tit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F514077-6C6D-4FF9-9A2B-8AAC9483F7B0}" type="datetime1">
              <a:rPr lang="en-US" smtClean="0"/>
              <a:t>5/27/2024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65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0" y="-1"/>
            <a:ext cx="9144000" cy="467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F462F9-5A86-478A-A355-27E56493C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450" y="895113"/>
            <a:ext cx="432000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B4ECABB-1F1C-4B63-B759-D0320069A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450" y="1513047"/>
            <a:ext cx="4320000" cy="310181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nb-NO" smtClean="0"/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marL="171450" lvl="0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Rediger tekststiler i malen</a:t>
            </a:r>
          </a:p>
          <a:p>
            <a:pPr marL="171450" lvl="1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Andre nivå</a:t>
            </a:r>
          </a:p>
          <a:p>
            <a:pPr marL="171450" lvl="2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Tredje nivå</a:t>
            </a:r>
          </a:p>
          <a:p>
            <a:pPr marL="171450" lvl="3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Fjerde nivå</a:t>
            </a:r>
          </a:p>
          <a:p>
            <a:pPr marL="171450" lvl="4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Femte nivå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DDF462F9-5A86-478A-A355-27E56493C4F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16550" y="895113"/>
            <a:ext cx="432000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9B4ECABB-1F1C-4B63-B759-D0320069ACB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16550" y="1513047"/>
            <a:ext cx="4320000" cy="310181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nb-NO" smtClean="0"/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marL="171450" lvl="0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Rediger tekststiler i malen</a:t>
            </a:r>
          </a:p>
          <a:p>
            <a:pPr marL="171450" lvl="1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Andre nivå</a:t>
            </a:r>
          </a:p>
          <a:p>
            <a:pPr marL="171450" lvl="2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Tredje nivå</a:t>
            </a:r>
          </a:p>
          <a:p>
            <a:pPr marL="171450" lvl="3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Fjerde nivå</a:t>
            </a:r>
          </a:p>
          <a:p>
            <a:pPr marL="171450" lvl="4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Femte nivå</a:t>
            </a:r>
          </a:p>
        </p:txBody>
      </p:sp>
      <p:sp>
        <p:nvSpPr>
          <p:cNvPr id="17" name="Tittel 16"/>
          <p:cNvSpPr>
            <a:spLocks noGrp="1"/>
          </p:cNvSpPr>
          <p:nvPr>
            <p:ph type="title"/>
          </p:nvPr>
        </p:nvSpPr>
        <p:spPr>
          <a:xfrm>
            <a:off x="207450" y="215999"/>
            <a:ext cx="8729100" cy="405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1D77866-153C-4BAE-A9D3-2D9263E3871F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6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-1"/>
            <a:ext cx="9144000" cy="467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A19BF88-5137-4E4E-A149-AEC5D4F2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0" y="216000"/>
            <a:ext cx="4050000" cy="132705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84722C-8465-4395-AFFC-043D1163F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7400" y="216000"/>
            <a:ext cx="4629150" cy="443610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nb-NO" smtClean="0"/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marL="171450" lvl="0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Rediger tekststiler i malen</a:t>
            </a:r>
          </a:p>
          <a:p>
            <a:pPr marL="171450" lvl="1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Andre nivå</a:t>
            </a:r>
          </a:p>
          <a:p>
            <a:pPr marL="171450" lvl="2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Tredje nivå</a:t>
            </a:r>
          </a:p>
          <a:p>
            <a:pPr marL="171450" lvl="3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Fjerde nivå</a:t>
            </a:r>
          </a:p>
          <a:p>
            <a:pPr marL="171450" lvl="4" indent="-17145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568503D-E1B2-47A0-88F8-FD595D8C5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449" y="1562100"/>
            <a:ext cx="4050000" cy="30900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F27D4-83E3-4EF8-8257-81A1C7E54146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08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-1"/>
            <a:ext cx="9144000" cy="467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36B405D-122C-43B5-A8CA-85434D343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0" y="216000"/>
            <a:ext cx="4050000" cy="13270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48C09C2-DF02-40AC-B9AB-30AC0355C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07400" y="216000"/>
            <a:ext cx="4629150" cy="443610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46F2FCD-1ACD-48BE-9487-6A70DE923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449" y="1561012"/>
            <a:ext cx="4050000" cy="30910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CF2A-2FBC-4A03-B593-F919ED472D04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1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-1"/>
            <a:ext cx="9144000" cy="467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6819-9F3E-483F-AB38-2604DB42E142}" type="datetime1">
              <a:rPr lang="en-US" smtClean="0"/>
              <a:t>5/27/2024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5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-1"/>
            <a:ext cx="9144000" cy="467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207000" y="652156"/>
            <a:ext cx="8730000" cy="3960000"/>
          </a:xfrm>
        </p:spPr>
        <p:txBody>
          <a:bodyPr vert="vert" lIns="91440" tIns="45720" rIns="91440" bIns="45720" rtlCol="0">
            <a:normAutofit/>
          </a:bodyPr>
          <a:lstStyle>
            <a:lvl1pPr>
              <a:defRPr lang="nb-NO" smtClean="0"/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marL="134541" marR="0" lvl="0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Rediger tekststiler i malen</a:t>
            </a:r>
          </a:p>
          <a:p>
            <a:pPr marL="134541" marR="0" lvl="1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Andre nivå</a:t>
            </a:r>
          </a:p>
          <a:p>
            <a:pPr marL="134541" marR="0" lvl="2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Tredje nivå</a:t>
            </a:r>
          </a:p>
          <a:p>
            <a:pPr marL="134541" marR="0" lvl="3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Fjerde nivå</a:t>
            </a:r>
          </a:p>
          <a:p>
            <a:pPr marL="134541" marR="0" lvl="4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Femte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CED94-9AD4-445A-99D1-49436CA943E7}" type="datetime1">
              <a:rPr lang="en-US" smtClean="0"/>
              <a:t>5/27/2024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-1"/>
            <a:ext cx="9144000" cy="467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207001" y="216000"/>
            <a:ext cx="8109416" cy="4356000"/>
          </a:xfrm>
        </p:spPr>
        <p:txBody>
          <a:bodyPr vert="vert" lIns="91440" tIns="45720" rIns="91440" bIns="45720" rtlCol="0">
            <a:normAutofit/>
          </a:bodyPr>
          <a:lstStyle>
            <a:lvl1pPr>
              <a:defRPr lang="nb-NO" smtClean="0"/>
            </a:lvl1pPr>
            <a:lvl2pPr>
              <a:defRPr lang="nb-NO" smtClean="0"/>
            </a:lvl2pPr>
            <a:lvl3pPr>
              <a:defRPr lang="nb-NO" smtClean="0"/>
            </a:lvl3pPr>
            <a:lvl4pPr>
              <a:defRPr lang="nb-NO" smtClean="0"/>
            </a:lvl4pPr>
            <a:lvl5pPr>
              <a:defRPr lang="nb-NO"/>
            </a:lvl5pPr>
          </a:lstStyle>
          <a:p>
            <a:pPr marL="134541" marR="0" lvl="0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Rediger tekststiler i malen</a:t>
            </a:r>
          </a:p>
          <a:p>
            <a:pPr marL="134541" marR="0" lvl="1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Andre nivå</a:t>
            </a:r>
          </a:p>
          <a:p>
            <a:pPr marL="134541" marR="0" lvl="2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Tredje nivå</a:t>
            </a:r>
          </a:p>
          <a:p>
            <a:pPr marL="134541" marR="0" lvl="3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Fjerde nivå</a:t>
            </a:r>
          </a:p>
          <a:p>
            <a:pPr marL="134541" marR="0" lvl="4" indent="-134541" defTabSz="342900" fontAlgn="auto">
              <a:spcBef>
                <a:spcPts val="300"/>
              </a:spcBef>
              <a:spcAft>
                <a:spcPct val="0"/>
              </a:spcAft>
              <a:buClrTx/>
              <a:buSzTx/>
            </a:pPr>
            <a:r>
              <a:rPr lang="nb-NO"/>
              <a:t>Femte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6417" y="216000"/>
            <a:ext cx="620133" cy="4356001"/>
          </a:xfrm>
        </p:spPr>
        <p:txBody>
          <a:bodyPr vert="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87F4-3822-4CC1-A345-AA389E8500D6}" type="datetime1">
              <a:rPr lang="en-US" smtClean="0"/>
              <a:t>5/27/2024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8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8" name="Sekskant 521"/>
          <p:cNvSpPr>
            <a:spLocks noChangeAspect="1"/>
          </p:cNvSpPr>
          <p:nvPr/>
        </p:nvSpPr>
        <p:spPr>
          <a:xfrm>
            <a:off x="1527227" y="2184610"/>
            <a:ext cx="2943000" cy="2943019"/>
          </a:xfrm>
          <a:prstGeom prst="ellipse">
            <a:avLst/>
          </a:prstGeom>
          <a:ln w="1905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9" name="Sekskant 521"/>
          <p:cNvSpPr>
            <a:spLocks noChangeAspect="1"/>
          </p:cNvSpPr>
          <p:nvPr/>
        </p:nvSpPr>
        <p:spPr>
          <a:xfrm>
            <a:off x="5340301" y="2738110"/>
            <a:ext cx="3528878" cy="3528900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6350" cap="rnd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10" name="Sekskant 521"/>
          <p:cNvSpPr>
            <a:spLocks noChangeAspect="1"/>
          </p:cNvSpPr>
          <p:nvPr/>
        </p:nvSpPr>
        <p:spPr>
          <a:xfrm>
            <a:off x="6447783" y="2764706"/>
            <a:ext cx="5966986" cy="5967000"/>
          </a:xfrm>
          <a:prstGeom prst="ellipse">
            <a:avLst/>
          </a:prstGeom>
          <a:ln w="1905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11" name="Plassholder for tekst 2"/>
          <p:cNvSpPr>
            <a:spLocks noGrp="1"/>
          </p:cNvSpPr>
          <p:nvPr>
            <p:ph type="body" idx="1"/>
          </p:nvPr>
        </p:nvSpPr>
        <p:spPr>
          <a:xfrm>
            <a:off x="207450" y="757188"/>
            <a:ext cx="8729100" cy="387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Rediger tekststiler i malen</a:t>
            </a:r>
          </a:p>
          <a:p>
            <a:pPr lvl="1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Andre nivå</a:t>
            </a:r>
          </a:p>
          <a:p>
            <a:pPr lvl="2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Tredje nivå</a:t>
            </a:r>
          </a:p>
          <a:p>
            <a:pPr lvl="3">
              <a:spcBef>
                <a:spcPct val="30000"/>
              </a:spcBef>
              <a:buClr>
                <a:schemeClr val="tx1">
                  <a:lumMod val="85000"/>
                  <a:lumOff val="15000"/>
                </a:schemeClr>
              </a:buClr>
              <a:buSzPct val="90000"/>
              <a:tabLst>
                <a:tab pos="135000" algn="l"/>
                <a:tab pos="270000" algn="l"/>
                <a:tab pos="405000" algn="l"/>
                <a:tab pos="540000" algn="l"/>
                <a:tab pos="675000" algn="l"/>
                <a:tab pos="810000" algn="l"/>
                <a:tab pos="945000" algn="l"/>
                <a:tab pos="1080000" algn="l"/>
                <a:tab pos="1215000" algn="l"/>
                <a:tab pos="1350000" algn="l"/>
                <a:tab pos="1485000" algn="l"/>
                <a:tab pos="1620000" algn="l"/>
                <a:tab pos="1755000" algn="l"/>
                <a:tab pos="1890000" algn="l"/>
                <a:tab pos="2025000" algn="l"/>
                <a:tab pos="2160000" algn="l"/>
                <a:tab pos="2295000" algn="l"/>
                <a:tab pos="2700000" algn="l"/>
              </a:tabLst>
            </a:pPr>
            <a:r>
              <a:rPr lang="nb-NO"/>
              <a:t>Fjerde nivå</a:t>
            </a:r>
          </a:p>
          <a:p>
            <a:pPr marR="0" lvl="4" fontAlgn="auto">
              <a:spcBef>
                <a:spcPct val="30000"/>
              </a:spcBef>
              <a:spcAft>
                <a:spcPct val="0"/>
              </a:spcAft>
              <a:buClr>
                <a:schemeClr val="tx1">
                  <a:lumMod val="85000"/>
                  <a:lumOff val="15000"/>
                </a:schemeClr>
              </a:buClr>
              <a:buSzTx/>
            </a:pPr>
            <a:r>
              <a:rPr lang="nb-NO"/>
              <a:t>Femte nivå</a:t>
            </a:r>
          </a:p>
        </p:txBody>
      </p:sp>
      <p:sp>
        <p:nvSpPr>
          <p:cNvPr id="12" name="Plassholder for dato 3"/>
          <p:cNvSpPr>
            <a:spLocks noGrp="1"/>
          </p:cNvSpPr>
          <p:nvPr>
            <p:ph type="dt" sz="half" idx="2"/>
          </p:nvPr>
        </p:nvSpPr>
        <p:spPr>
          <a:xfrm>
            <a:off x="207450" y="4767263"/>
            <a:ext cx="12063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2"/>
                </a:solidFill>
              </a:defRPr>
            </a:lvl1pPr>
          </a:lstStyle>
          <a:p>
            <a:fld id="{4CCB8C78-76A5-4C73-9AE7-2053D883400C}" type="datetime1">
              <a:rPr lang="en-US" smtClean="0"/>
              <a:t>5/27/2024</a:t>
            </a:fld>
            <a:endParaRPr lang="en-US"/>
          </a:p>
        </p:txBody>
      </p:sp>
      <p:sp>
        <p:nvSpPr>
          <p:cNvPr id="13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90601" y="4767263"/>
            <a:ext cx="448738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lassholder for tittel 1"/>
          <p:cNvSpPr>
            <a:spLocks noGrp="1"/>
          </p:cNvSpPr>
          <p:nvPr>
            <p:ph type="title"/>
          </p:nvPr>
        </p:nvSpPr>
        <p:spPr>
          <a:xfrm>
            <a:off x="207450" y="216000"/>
            <a:ext cx="8729100" cy="4671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cxnSp>
        <p:nvCxnSpPr>
          <p:cNvPr id="15" name="Rett linje 14"/>
          <p:cNvCxnSpPr/>
          <p:nvPr/>
        </p:nvCxnSpPr>
        <p:spPr>
          <a:xfrm flipH="1" flipV="1">
            <a:off x="8736" y="141911"/>
            <a:ext cx="4698000" cy="0"/>
          </a:xfrm>
          <a:prstGeom prst="line">
            <a:avLst/>
          </a:prstGeom>
          <a:ln w="69850" cap="rnd" cmpd="sng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054812" y="4767263"/>
            <a:ext cx="3892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Sekskant 521"/>
          <p:cNvSpPr>
            <a:spLocks noChangeAspect="1"/>
          </p:cNvSpPr>
          <p:nvPr/>
        </p:nvSpPr>
        <p:spPr>
          <a:xfrm>
            <a:off x="8137247" y="284014"/>
            <a:ext cx="837000" cy="837005"/>
          </a:xfrm>
          <a:prstGeom prst="ellipse">
            <a:avLst/>
          </a:prstGeom>
          <a:solidFill>
            <a:schemeClr val="accent1">
              <a:alpha val="50196"/>
            </a:schemeClr>
          </a:solidFill>
          <a:ln w="6350" cap="rnd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pic>
        <p:nvPicPr>
          <p:cNvPr id="18" name="Bild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220" y="4767263"/>
            <a:ext cx="1918521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8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nb-NO" sz="2100" kern="120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b-NO" sz="1800" kern="120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b-NO" sz="1500" kern="120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b-NO" sz="1350" kern="120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b-NO" sz="1350" kern="120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eppo@sshf.n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kppo.no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estring.n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7"/>
          <p:cNvSpPr>
            <a:spLocks noGrp="1"/>
          </p:cNvSpPr>
          <p:nvPr>
            <p:ph type="body" sz="quarter" idx="17"/>
          </p:nvPr>
        </p:nvSpPr>
        <p:spPr>
          <a:xfrm>
            <a:off x="228600" y="438151"/>
            <a:ext cx="8729663" cy="2590800"/>
          </a:xfrm>
        </p:spPr>
        <p:txBody>
          <a:bodyPr>
            <a:normAutofit/>
          </a:bodyPr>
          <a:lstStyle/>
          <a:p>
            <a:pPr marL="0" indent="0" defTabSz="9144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nb-NO" dirty="0"/>
              <a:t>Til info:</a:t>
            </a: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nb-NO" dirty="0"/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nb-NO" sz="2000" dirty="0"/>
              <a:t>Denne presentasjonen skal sikre en god introduksjon til «Individuell retningslinje for pasient- og pårørendeopplæring» og er en støtte i arbeidet med å gjøre retningslinjen kjent. </a:t>
            </a: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nb-NO" sz="2000" dirty="0"/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nb-NO" sz="2000" dirty="0"/>
              <a:t>Ta gjerne kontakt med: </a:t>
            </a:r>
          </a:p>
          <a:p>
            <a:pPr marL="0" indent="0" defTabSz="9144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nb-NO" sz="2000" dirty="0"/>
              <a:t>Kompetanseenhet for pasient- og pårørendeopplæring, </a:t>
            </a:r>
            <a:r>
              <a:rPr lang="nb-NO" sz="2000" dirty="0">
                <a:hlinkClick r:id="rId3"/>
              </a:rPr>
              <a:t>keppo@sshf.no</a:t>
            </a:r>
            <a:r>
              <a:rPr lang="nb-NO" sz="2000" dirty="0"/>
              <a:t>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DC796CB-22CC-37DE-191F-15786E2F080E}"/>
              </a:ext>
            </a:extLst>
          </p:cNvPr>
          <p:cNvSpPr txBox="1"/>
          <p:nvPr/>
        </p:nvSpPr>
        <p:spPr>
          <a:xfrm>
            <a:off x="4267200" y="3181350"/>
            <a:ext cx="35956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9144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nb-NO" sz="1400" dirty="0"/>
              <a:t>I implementeringen av retningslinjen er denne presentasjonen et av flere tiltak. Ledelsen på den enkelte av deling er ansvarlig for å ha systemer og rutiner for å sikre opplæring til pasienter og pårørende.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106506928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7"/>
          </p:nvPr>
        </p:nvSpPr>
        <p:spPr>
          <a:xfrm>
            <a:off x="-228600" y="511176"/>
            <a:ext cx="3856213" cy="528930"/>
          </a:xfrm>
        </p:spPr>
        <p:txBody>
          <a:bodyPr>
            <a:normAutofit/>
          </a:bodyPr>
          <a:lstStyle/>
          <a:p>
            <a:pPr marL="457200" lvl="1" indent="0" defTabSz="914400">
              <a:buNone/>
            </a:pPr>
            <a:r>
              <a:rPr lang="nb-NO" sz="2600" dirty="0">
                <a:solidFill>
                  <a:srgbClr val="002060"/>
                </a:solidFill>
              </a:rPr>
              <a:t>Planlegging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79095" y="1370012"/>
            <a:ext cx="3886200" cy="3262312"/>
          </a:xfrm>
        </p:spPr>
        <p:txBody>
          <a:bodyPr>
            <a:normAutofit/>
          </a:bodyPr>
          <a:lstStyle/>
          <a:p>
            <a:pPr>
              <a:buNone/>
            </a:pPr>
            <a:endParaRPr lang="nb-NO"/>
          </a:p>
          <a:p>
            <a:pPr>
              <a:buNone/>
            </a:pPr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Rett linje 6"/>
          <p:cNvCxnSpPr>
            <a:cxnSpLocks/>
          </p:cNvCxnSpPr>
          <p:nvPr/>
        </p:nvCxnSpPr>
        <p:spPr>
          <a:xfrm>
            <a:off x="4211356" y="285750"/>
            <a:ext cx="0" cy="4184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ktangel 7"/>
          <p:cNvSpPr/>
          <p:nvPr/>
        </p:nvSpPr>
        <p:spPr>
          <a:xfrm>
            <a:off x="4387405" y="1428750"/>
            <a:ext cx="43360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Lag en plan og sett mål sammen med pasienten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Utforsk pasientens ressurser og behov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6E242837-9207-B662-F57C-C3836DCB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30" y="1130274"/>
            <a:ext cx="3763778" cy="25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42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/>
          <p:cNvSpPr>
            <a:spLocks noGrp="1"/>
          </p:cNvSpPr>
          <p:nvPr>
            <p:ph type="body" sz="quarter" idx="17"/>
          </p:nvPr>
        </p:nvSpPr>
        <p:spPr>
          <a:xfrm>
            <a:off x="152400" y="465863"/>
            <a:ext cx="3200876" cy="5818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600" dirty="0">
                <a:solidFill>
                  <a:srgbClr val="002060"/>
                </a:solidFill>
              </a:rPr>
              <a:t>Gjennomføring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981450" y="825829"/>
            <a:ext cx="4133850" cy="3460750"/>
          </a:xfrm>
        </p:spPr>
        <p:txBody>
          <a:bodyPr>
            <a:noAutofit/>
          </a:bodyPr>
          <a:lstStyle/>
          <a:p>
            <a:pPr marL="1447775" lvl="2" indent="-380990"/>
            <a:r>
              <a:rPr lang="nb-NO" sz="2000" dirty="0">
                <a:solidFill>
                  <a:srgbClr val="002060"/>
                </a:solidFill>
              </a:rPr>
              <a:t>Fokuser på pasienten</a:t>
            </a:r>
          </a:p>
          <a:p>
            <a:pPr marL="1447775" lvl="2" indent="-380990"/>
            <a:r>
              <a:rPr lang="nb-NO" sz="2000" dirty="0">
                <a:solidFill>
                  <a:srgbClr val="002060"/>
                </a:solidFill>
              </a:rPr>
              <a:t>Nøkkelprinsipper</a:t>
            </a:r>
          </a:p>
          <a:p>
            <a:pPr marL="1447775" lvl="2" indent="-380990"/>
            <a:r>
              <a:rPr lang="nb-NO" sz="2000" dirty="0">
                <a:solidFill>
                  <a:srgbClr val="002060"/>
                </a:solidFill>
              </a:rPr>
              <a:t>Tilpass opplæringen underveis</a:t>
            </a:r>
          </a:p>
          <a:p>
            <a:pPr marL="1447775" lvl="2" indent="-380990"/>
            <a:r>
              <a:rPr lang="nb-NO" sz="2000" dirty="0">
                <a:solidFill>
                  <a:srgbClr val="002060"/>
                </a:solidFill>
              </a:rPr>
              <a:t>Egnede læringsaktiviteter og læringsressurser</a:t>
            </a:r>
          </a:p>
          <a:p>
            <a:pPr marL="1447775" lvl="2" indent="-380990"/>
            <a:r>
              <a:rPr lang="nb-NO" sz="2000" dirty="0">
                <a:solidFill>
                  <a:srgbClr val="002060"/>
                </a:solidFill>
              </a:rPr>
              <a:t>Metoder og verktøy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  <p:cxnSp>
        <p:nvCxnSpPr>
          <p:cNvPr id="7" name="Rett linje 6"/>
          <p:cNvCxnSpPr/>
          <p:nvPr/>
        </p:nvCxnSpPr>
        <p:spPr>
          <a:xfrm flipH="1">
            <a:off x="4114800" y="546826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84" y="1123950"/>
            <a:ext cx="3632816" cy="24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4701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/>
          <p:cNvSpPr>
            <a:spLocks noGrp="1"/>
          </p:cNvSpPr>
          <p:nvPr>
            <p:ph type="body" sz="quarter" idx="17"/>
          </p:nvPr>
        </p:nvSpPr>
        <p:spPr>
          <a:xfrm>
            <a:off x="207169" y="751285"/>
            <a:ext cx="3602831" cy="3861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dirty="0">
                <a:solidFill>
                  <a:srgbClr val="002060"/>
                </a:solidFill>
              </a:rPr>
              <a:t>Læringsaktiviteter og læringsressurser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43400" y="285750"/>
            <a:ext cx="4191000" cy="407987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nb-NO" sz="2200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sz="2200" dirty="0">
                <a:solidFill>
                  <a:srgbClr val="002060"/>
                </a:solidFill>
              </a:rPr>
              <a:t>Veiledning, undervisning, rådgivning, informasjonsutveksling, samtale, ferdighetstrening, fysisk aktivitet, lek og spill, praktisk øvelse/demonstrasjon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2200" dirty="0">
                <a:solidFill>
                  <a:srgbClr val="002060"/>
                </a:solidFill>
              </a:rPr>
              <a:t>Bilder, utstyr, film, skriftlig materiell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  <p:cxnSp>
        <p:nvCxnSpPr>
          <p:cNvPr id="7" name="Rett linje 6"/>
          <p:cNvCxnSpPr/>
          <p:nvPr/>
        </p:nvCxnSpPr>
        <p:spPr>
          <a:xfrm flipH="1">
            <a:off x="3886200" y="666750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5" y="1827309"/>
            <a:ext cx="3208046" cy="213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0423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600" dirty="0">
                <a:solidFill>
                  <a:srgbClr val="002060"/>
                </a:solidFill>
              </a:rPr>
              <a:t>Evaluere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11505" y="299681"/>
            <a:ext cx="4648200" cy="4079875"/>
          </a:xfrm>
        </p:spPr>
        <p:txBody>
          <a:bodyPr>
            <a:normAutofit/>
          </a:bodyPr>
          <a:lstStyle/>
          <a:p>
            <a:pPr marL="533375" indent="-380990"/>
            <a:endParaRPr lang="nb-NO" sz="2000" dirty="0">
              <a:solidFill>
                <a:srgbClr val="002060"/>
              </a:solidFill>
            </a:endParaRPr>
          </a:p>
          <a:p>
            <a:pPr marL="533375" indent="-380990"/>
            <a:endParaRPr lang="nb-NO" sz="2000" dirty="0">
              <a:solidFill>
                <a:srgbClr val="002060"/>
              </a:solidFill>
            </a:endParaRPr>
          </a:p>
          <a:p>
            <a:pPr marL="533375" indent="-380990"/>
            <a:endParaRPr lang="nb-NO" sz="2000" dirty="0">
              <a:solidFill>
                <a:srgbClr val="002060"/>
              </a:solidFill>
            </a:endParaRPr>
          </a:p>
          <a:p>
            <a:pPr marL="533375" indent="-380990"/>
            <a:r>
              <a:rPr lang="nb-NO" sz="2000" dirty="0">
                <a:solidFill>
                  <a:srgbClr val="002060"/>
                </a:solidFill>
              </a:rPr>
              <a:t>Er målene med opplæringen nådd?</a:t>
            </a:r>
          </a:p>
          <a:p>
            <a:pPr marL="533375" indent="-380990"/>
            <a:r>
              <a:rPr lang="nb-NO" sz="2000" dirty="0">
                <a:solidFill>
                  <a:srgbClr val="002060"/>
                </a:solidFill>
              </a:rPr>
              <a:t>Har pasienten forstått hva vi har sagt?</a:t>
            </a:r>
          </a:p>
          <a:p>
            <a:pPr marL="990575" lvl="1" indent="-38099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rgbClr val="002060"/>
                </a:solidFill>
              </a:rPr>
              <a:t>Be pasienten gjenfortelle</a:t>
            </a:r>
          </a:p>
          <a:p>
            <a:pPr marL="990575" lvl="1" indent="-380990">
              <a:buFont typeface="Courier New" panose="02070309020205020404" pitchFamily="49" charset="0"/>
              <a:buChar char="o"/>
            </a:pPr>
            <a:r>
              <a:rPr lang="nb-NO" sz="2000" dirty="0">
                <a:solidFill>
                  <a:srgbClr val="002060"/>
                </a:solidFill>
              </a:rPr>
              <a:t>Be pasienten vise</a:t>
            </a:r>
          </a:p>
          <a:p>
            <a:pPr marL="533375" indent="-380990"/>
            <a:r>
              <a:rPr lang="nb-NO" sz="2000" dirty="0">
                <a:solidFill>
                  <a:srgbClr val="002060"/>
                </a:solidFill>
              </a:rPr>
              <a:t>Hvordan følger pasienten opp behandlingen? </a:t>
            </a:r>
          </a:p>
          <a:p>
            <a:pPr marL="533375" indent="-380990"/>
            <a:r>
              <a:rPr lang="nb-NO" sz="2000" dirty="0">
                <a:solidFill>
                  <a:srgbClr val="002060"/>
                </a:solidFill>
              </a:rPr>
              <a:t>Er det behov for videre oppfølging? </a:t>
            </a:r>
          </a:p>
          <a:p>
            <a:pPr>
              <a:buNone/>
            </a:pPr>
            <a:endParaRPr lang="nb-NO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  <p:cxnSp>
        <p:nvCxnSpPr>
          <p:cNvPr id="7" name="Rett linje 6"/>
          <p:cNvCxnSpPr/>
          <p:nvPr/>
        </p:nvCxnSpPr>
        <p:spPr>
          <a:xfrm flipH="1">
            <a:off x="3886200" y="666750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6350"/>
            <a:ext cx="3543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0600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7"/>
          </p:nvPr>
        </p:nvSpPr>
        <p:spPr>
          <a:xfrm>
            <a:off x="76200" y="742950"/>
            <a:ext cx="3505199" cy="4488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600" dirty="0">
                <a:solidFill>
                  <a:srgbClr val="002060"/>
                </a:solidFill>
              </a:rPr>
              <a:t>Dokumentere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0" y="286147"/>
            <a:ext cx="5072064" cy="4079875"/>
          </a:xfrm>
        </p:spPr>
        <p:txBody>
          <a:bodyPr>
            <a:noAutofit/>
          </a:bodyPr>
          <a:lstStyle/>
          <a:p>
            <a:endParaRPr lang="nb-NO" sz="2000" dirty="0">
              <a:solidFill>
                <a:srgbClr val="002060"/>
              </a:solidFill>
            </a:endParaRPr>
          </a:p>
          <a:p>
            <a:pPr marL="990575" lvl="1" indent="-380990"/>
            <a:endParaRPr lang="nb-NO" sz="2000" dirty="0">
              <a:solidFill>
                <a:srgbClr val="002060"/>
              </a:solidFill>
            </a:endParaRPr>
          </a:p>
          <a:p>
            <a:pPr marL="990575" lvl="1" indent="-380990"/>
            <a:endParaRPr lang="nb-NO" sz="2000" dirty="0">
              <a:solidFill>
                <a:srgbClr val="002060"/>
              </a:solidFill>
            </a:endParaRPr>
          </a:p>
          <a:p>
            <a:pPr marL="266685" indent="0">
              <a:buNone/>
            </a:pPr>
            <a:r>
              <a:rPr lang="nb-NO" sz="2300" dirty="0">
                <a:solidFill>
                  <a:srgbClr val="002060"/>
                </a:solidFill>
              </a:rPr>
              <a:t>Opplæringen skal dokumenteres</a:t>
            </a:r>
          </a:p>
          <a:p>
            <a:pPr marL="1409685" lvl="2" indent="-342900"/>
            <a:r>
              <a:rPr lang="nb-NO" sz="2000" dirty="0">
                <a:solidFill>
                  <a:srgbClr val="002060"/>
                </a:solidFill>
              </a:rPr>
              <a:t>fortløpende i journal</a:t>
            </a:r>
          </a:p>
          <a:p>
            <a:pPr marL="1409685" lvl="2" indent="-342900"/>
            <a:r>
              <a:rPr lang="nb-NO" sz="2000" dirty="0">
                <a:solidFill>
                  <a:srgbClr val="002060"/>
                </a:solidFill>
              </a:rPr>
              <a:t>i PLO-meldinger</a:t>
            </a:r>
          </a:p>
          <a:p>
            <a:pPr marL="1409685" lvl="2" indent="-342900"/>
            <a:r>
              <a:rPr lang="nb-NO" sz="2000" dirty="0">
                <a:solidFill>
                  <a:srgbClr val="002060"/>
                </a:solidFill>
              </a:rPr>
              <a:t>k</a:t>
            </a:r>
            <a:r>
              <a:rPr lang="nb-NO" sz="2000">
                <a:solidFill>
                  <a:srgbClr val="002060"/>
                </a:solidFill>
              </a:rPr>
              <a:t>odes </a:t>
            </a:r>
            <a:r>
              <a:rPr lang="nb-NO" sz="2000" dirty="0">
                <a:solidFill>
                  <a:srgbClr val="002060"/>
                </a:solidFill>
              </a:rPr>
              <a:t>etter gjeldende kodeverk</a:t>
            </a:r>
          </a:p>
          <a:p>
            <a:pPr>
              <a:buFont typeface="Courier New" panose="02070309020205020404" pitchFamily="49" charset="0"/>
              <a:buChar char="o"/>
            </a:pPr>
            <a:endParaRPr lang="nb-NO" sz="2200" dirty="0">
              <a:solidFill>
                <a:srgbClr val="002060"/>
              </a:solidFill>
            </a:endParaRPr>
          </a:p>
          <a:p>
            <a:endParaRPr lang="nb-NO" sz="2000" i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  <p:cxnSp>
        <p:nvCxnSpPr>
          <p:cNvPr id="7" name="Rett linje 6"/>
          <p:cNvCxnSpPr/>
          <p:nvPr/>
        </p:nvCxnSpPr>
        <p:spPr>
          <a:xfrm flipH="1">
            <a:off x="3886200" y="666750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4" y="1335905"/>
            <a:ext cx="3549364" cy="23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5529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00" y="1237695"/>
            <a:ext cx="4050000" cy="1327051"/>
          </a:xfrm>
        </p:spPr>
        <p:txBody>
          <a:bodyPr>
            <a:normAutofit/>
          </a:bodyPr>
          <a:lstStyle/>
          <a:p>
            <a:r>
              <a:rPr lang="nb-NO" sz="2600">
                <a:solidFill>
                  <a:srgbClr val="002060"/>
                </a:solidFill>
                <a:latin typeface="+mn-lt"/>
              </a:rPr>
              <a:t>Kontaktinformasjon</a:t>
            </a:r>
            <a:br>
              <a:rPr lang="nb-NO" sz="3600">
                <a:solidFill>
                  <a:srgbClr val="002060"/>
                </a:solidFill>
              </a:rPr>
            </a:br>
            <a:endParaRPr lang="nb-NO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419050" y="666750"/>
            <a:ext cx="4050000" cy="3091088"/>
          </a:xfrm>
        </p:spPr>
        <p:txBody>
          <a:bodyPr>
            <a:noAutofit/>
          </a:bodyPr>
          <a:lstStyle/>
          <a:p>
            <a:pPr marL="0" lvl="0" indent="0" defTabSz="9144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nb-NO" sz="2600" dirty="0"/>
              <a:t>Sørlandet sykehus</a:t>
            </a:r>
          </a:p>
          <a:p>
            <a:pPr marL="0" indent="0">
              <a:buNone/>
            </a:pPr>
            <a:r>
              <a:rPr lang="nb-NO" sz="2000" dirty="0"/>
              <a:t>Kompetanseenheten for pasient- og pårørendeopplæring (SSHF) </a:t>
            </a:r>
            <a:br>
              <a:rPr lang="nb-NO" sz="2000" dirty="0"/>
            </a:br>
            <a:endParaRPr lang="nb-NO" sz="2000" dirty="0"/>
          </a:p>
          <a:p>
            <a:pPr marL="0" indent="0">
              <a:buNone/>
            </a:pPr>
            <a:r>
              <a:rPr lang="nb-NO" sz="2000" dirty="0"/>
              <a:t>Nettside: sshf.no/</a:t>
            </a:r>
            <a:r>
              <a:rPr lang="nb-NO" sz="2000" dirty="0" err="1"/>
              <a:t>keppo</a:t>
            </a:r>
            <a:br>
              <a:rPr lang="nb-NO" sz="2000" dirty="0"/>
            </a:br>
            <a:r>
              <a:rPr lang="nb-NO" sz="2000" dirty="0"/>
              <a:t>E-post: keppo@sshf.no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2600" dirty="0"/>
              <a:t>Nyttige nettsider innen PPO</a:t>
            </a:r>
            <a:br>
              <a:rPr lang="nb-NO" sz="2600" dirty="0"/>
            </a:br>
            <a:r>
              <a:rPr lang="nb-NO" sz="2000" dirty="0">
                <a:hlinkClick r:id="rId3"/>
              </a:rPr>
              <a:t>rkppo.no</a:t>
            </a:r>
            <a:endParaRPr lang="nb-NO" sz="2000" dirty="0"/>
          </a:p>
          <a:p>
            <a:pPr marL="0" indent="0">
              <a:buNone/>
            </a:pPr>
            <a:r>
              <a:rPr lang="nb-NO" sz="2000" dirty="0">
                <a:hlinkClick r:id="rId4"/>
              </a:rPr>
              <a:t>mestring.no</a:t>
            </a:r>
            <a:endParaRPr lang="nb-NO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  <p:cxnSp>
        <p:nvCxnSpPr>
          <p:cNvPr id="7" name="Rett linje 6"/>
          <p:cNvCxnSpPr/>
          <p:nvPr/>
        </p:nvCxnSpPr>
        <p:spPr>
          <a:xfrm flipH="1">
            <a:off x="3886200" y="666750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09554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941" y="4647846"/>
            <a:ext cx="2037298" cy="42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/>
          <p:nvPr/>
        </p:nvPicPr>
        <p:blipFill>
          <a:blip r:embed="rId4"/>
          <a:stretch>
            <a:fillRect/>
          </a:stretch>
        </p:blipFill>
        <p:spPr>
          <a:xfrm>
            <a:off x="3352800" y="4684472"/>
            <a:ext cx="2034439" cy="459027"/>
          </a:xfrm>
          <a:prstGeom prst="rect">
            <a:avLst/>
          </a:prstGeom>
        </p:spPr>
      </p:pic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329366" y="1428750"/>
            <a:ext cx="8709755" cy="4081589"/>
          </a:xfrm>
        </p:spPr>
        <p:txBody>
          <a:bodyPr>
            <a:noAutofit/>
          </a:bodyPr>
          <a:lstStyle/>
          <a:p>
            <a:pPr algn="ctr"/>
            <a:r>
              <a:rPr lang="nb-NO" sz="4000" b="0" dirty="0">
                <a:solidFill>
                  <a:srgbClr val="002060"/>
                </a:solidFill>
              </a:rPr>
              <a:t>Individuell opplæring av </a:t>
            </a:r>
            <a:br>
              <a:rPr lang="nb-NO" sz="4000" b="0" dirty="0">
                <a:solidFill>
                  <a:srgbClr val="002060"/>
                </a:solidFill>
              </a:rPr>
            </a:br>
            <a:r>
              <a:rPr lang="nb-NO" sz="4000" b="0" dirty="0">
                <a:solidFill>
                  <a:srgbClr val="002060"/>
                </a:solidFill>
              </a:rPr>
              <a:t>pasienter og pårørende</a:t>
            </a:r>
          </a:p>
        </p:txBody>
      </p:sp>
    </p:spTree>
    <p:extLst>
      <p:ext uri="{BB962C8B-B14F-4D97-AF65-F5344CB8AC3E}">
        <p14:creationId xmlns:p14="http://schemas.microsoft.com/office/powerpoint/2010/main" val="86616612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z="4000" dirty="0">
                <a:solidFill>
                  <a:srgbClr val="002060"/>
                </a:solidFill>
                <a:latin typeface="+mn-lt"/>
              </a:rPr>
              <a:t>Sykehusets fire hovedoppgaver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Avrundet rektangel 3"/>
          <p:cNvSpPr/>
          <p:nvPr/>
        </p:nvSpPr>
        <p:spPr>
          <a:xfrm>
            <a:off x="533400" y="1809750"/>
            <a:ext cx="1730770" cy="1151353"/>
          </a:xfrm>
          <a:prstGeom prst="roundRect">
            <a:avLst/>
          </a:prstGeom>
          <a:blipFill rotWithShape="1">
            <a:blip r:embed="rId3"/>
            <a:stretch>
              <a:fillRect l="-4402" r="-1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3" name="Rektangel 2"/>
          <p:cNvSpPr/>
          <p:nvPr/>
        </p:nvSpPr>
        <p:spPr>
          <a:xfrm>
            <a:off x="666521" y="298132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b-NO" dirty="0">
                <a:solidFill>
                  <a:srgbClr val="002060"/>
                </a:solidFill>
              </a:rPr>
              <a:t>Forskning</a:t>
            </a:r>
            <a:r>
              <a:rPr lang="nb-NO" dirty="0"/>
              <a:t>	</a:t>
            </a:r>
          </a:p>
        </p:txBody>
      </p:sp>
      <p:sp>
        <p:nvSpPr>
          <p:cNvPr id="6" name="Avrundet rektangel 5"/>
          <p:cNvSpPr/>
          <p:nvPr/>
        </p:nvSpPr>
        <p:spPr>
          <a:xfrm>
            <a:off x="2520119" y="1809750"/>
            <a:ext cx="1657716" cy="1172454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11" name="Rektangel 10"/>
          <p:cNvSpPr/>
          <p:nvPr/>
        </p:nvSpPr>
        <p:spPr>
          <a:xfrm>
            <a:off x="2438400" y="2981325"/>
            <a:ext cx="1913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b-NO">
                <a:solidFill>
                  <a:srgbClr val="002060"/>
                </a:solidFill>
              </a:rPr>
              <a:t>Pasientbehandling</a:t>
            </a:r>
            <a:endParaRPr lang="nb-NO"/>
          </a:p>
        </p:txBody>
      </p:sp>
      <p:sp>
        <p:nvSpPr>
          <p:cNvPr id="12" name="Avrundet rektangel 11"/>
          <p:cNvSpPr/>
          <p:nvPr/>
        </p:nvSpPr>
        <p:spPr>
          <a:xfrm>
            <a:off x="4373167" y="1813510"/>
            <a:ext cx="1722833" cy="1167815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13" name="Avrundet rektangel 12"/>
          <p:cNvSpPr/>
          <p:nvPr/>
        </p:nvSpPr>
        <p:spPr>
          <a:xfrm>
            <a:off x="6301234" y="1297786"/>
            <a:ext cx="2395468" cy="1689547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/>
          </a:p>
        </p:txBody>
      </p:sp>
      <p:sp>
        <p:nvSpPr>
          <p:cNvPr id="14" name="Rektangel 13"/>
          <p:cNvSpPr/>
          <p:nvPr/>
        </p:nvSpPr>
        <p:spPr>
          <a:xfrm>
            <a:off x="4433784" y="2961103"/>
            <a:ext cx="1548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b-NO">
                <a:solidFill>
                  <a:srgbClr val="002060"/>
                </a:solidFill>
              </a:rPr>
              <a:t>Utdanning av </a:t>
            </a:r>
            <a:br>
              <a:rPr lang="nb-NO">
                <a:solidFill>
                  <a:srgbClr val="002060"/>
                </a:solidFill>
              </a:rPr>
            </a:br>
            <a:r>
              <a:rPr lang="nb-NO">
                <a:solidFill>
                  <a:srgbClr val="002060"/>
                </a:solidFill>
              </a:rPr>
              <a:t>helsepersonell</a:t>
            </a:r>
            <a:endParaRPr lang="nb-NO"/>
          </a:p>
        </p:txBody>
      </p:sp>
      <p:grpSp>
        <p:nvGrpSpPr>
          <p:cNvPr id="15" name="Gruppe 14"/>
          <p:cNvGrpSpPr/>
          <p:nvPr/>
        </p:nvGrpSpPr>
        <p:grpSpPr>
          <a:xfrm>
            <a:off x="6413053" y="2935549"/>
            <a:ext cx="2326974" cy="682429"/>
            <a:chOff x="3962394" y="3479646"/>
            <a:chExt cx="2326974" cy="682429"/>
          </a:xfrm>
        </p:grpSpPr>
        <p:sp>
          <p:nvSpPr>
            <p:cNvPr id="16" name="Rektangel 15"/>
            <p:cNvSpPr/>
            <p:nvPr/>
          </p:nvSpPr>
          <p:spPr>
            <a:xfrm>
              <a:off x="3962394" y="3505200"/>
              <a:ext cx="2326974" cy="65687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7" name="TekstSylinder 16"/>
            <p:cNvSpPr txBox="1"/>
            <p:nvPr/>
          </p:nvSpPr>
          <p:spPr>
            <a:xfrm>
              <a:off x="3962394" y="3479646"/>
              <a:ext cx="2326974" cy="656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0904" tIns="120904" rIns="120904" bIns="0" numCol="1" spcCol="1270" anchor="t" anchorCtr="0">
              <a:noAutofit/>
            </a:bodyPr>
            <a:lstStyle/>
            <a:p>
              <a:pPr lvl="0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1700" kern="1200">
                  <a:solidFill>
                    <a:srgbClr val="002060"/>
                  </a:solidFill>
                </a:rPr>
                <a:t>Opplæring av pasienter og pårørende</a:t>
              </a:r>
            </a:p>
          </p:txBody>
        </p:sp>
      </p:grpSp>
      <p:sp>
        <p:nvSpPr>
          <p:cNvPr id="7" name="TekstSylinder 6"/>
          <p:cNvSpPr txBox="1"/>
          <p:nvPr/>
        </p:nvSpPr>
        <p:spPr>
          <a:xfrm>
            <a:off x="381000" y="4324350"/>
            <a:ext cx="571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/>
              <a:t>Spesialisthelsetjenesteloven § 3-8. Sykehusenes oppgaver</a:t>
            </a:r>
          </a:p>
        </p:txBody>
      </p:sp>
    </p:spTree>
    <p:extLst>
      <p:ext uri="{BB962C8B-B14F-4D97-AF65-F5344CB8AC3E}">
        <p14:creationId xmlns:p14="http://schemas.microsoft.com/office/powerpoint/2010/main" val="9253653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14800" y="488950"/>
            <a:ext cx="4838700" cy="4054475"/>
          </a:xfrm>
        </p:spPr>
        <p:txBody>
          <a:bodyPr>
            <a:normAutofit/>
          </a:bodyPr>
          <a:lstStyle/>
          <a:p>
            <a:endParaRPr lang="nb-NO" sz="2000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sz="2200" dirty="0">
                <a:solidFill>
                  <a:srgbClr val="002060"/>
                </a:solidFill>
              </a:rPr>
              <a:t>Utarbeidet i 2023 av</a:t>
            </a:r>
          </a:p>
          <a:p>
            <a:pPr lvl="1">
              <a:lnSpc>
                <a:spcPct val="120000"/>
              </a:lnSpc>
            </a:pPr>
            <a:r>
              <a:rPr lang="nb-NO" sz="2200" dirty="0">
                <a:solidFill>
                  <a:srgbClr val="002060"/>
                </a:solidFill>
              </a:rPr>
              <a:t>Sørlandet sykehus (SSHF) </a:t>
            </a:r>
          </a:p>
          <a:p>
            <a:pPr lvl="1">
              <a:lnSpc>
                <a:spcPct val="120000"/>
              </a:lnSpc>
            </a:pPr>
            <a:r>
              <a:rPr lang="nb-NO" sz="2200" dirty="0">
                <a:solidFill>
                  <a:srgbClr val="002060"/>
                </a:solidFill>
              </a:rPr>
              <a:t>Oslo Universitetssykehus (OUS)</a:t>
            </a:r>
          </a:p>
          <a:p>
            <a:pPr lvl="1">
              <a:lnSpc>
                <a:spcPct val="120000"/>
              </a:lnSpc>
            </a:pPr>
            <a:r>
              <a:rPr lang="nb-NO" sz="2200" dirty="0">
                <a:solidFill>
                  <a:srgbClr val="002060"/>
                </a:solidFill>
              </a:rPr>
              <a:t>Regional kompetansetjeneste for pasient- og pårørendeopplæring (RK-PPO) </a:t>
            </a:r>
          </a:p>
          <a:p>
            <a:pPr marL="0" indent="0">
              <a:lnSpc>
                <a:spcPct val="120000"/>
              </a:lnSpc>
              <a:buNone/>
            </a:pPr>
            <a:endParaRPr lang="nb-NO" sz="1700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b-NO" sz="1700" dirty="0">
                <a:solidFill>
                  <a:srgbClr val="002060"/>
                </a:solidFill>
              </a:rPr>
              <a:t>    Metoderapport og referanser i </a:t>
            </a:r>
            <a:r>
              <a:rPr lang="nb-NO" sz="1700" dirty="0" err="1">
                <a:solidFill>
                  <a:srgbClr val="002060"/>
                </a:solidFill>
              </a:rPr>
              <a:t>EKWeb</a:t>
            </a:r>
            <a:r>
              <a:rPr lang="nb-NO" sz="1700" dirty="0">
                <a:solidFill>
                  <a:srgbClr val="002060"/>
                </a:solidFill>
              </a:rPr>
              <a:t>/E-håndbok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b-NO" sz="1800" b="1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Rett linje 6"/>
          <p:cNvCxnSpPr/>
          <p:nvPr/>
        </p:nvCxnSpPr>
        <p:spPr>
          <a:xfrm flipH="1">
            <a:off x="3962400" y="590550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7" y="1839685"/>
            <a:ext cx="2247900" cy="2694215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228600" y="438150"/>
            <a:ext cx="37677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600" dirty="0">
                <a:solidFill>
                  <a:srgbClr val="002060"/>
                </a:solidFill>
              </a:rPr>
              <a:t>Retningslinje for individuell pasient- og pårørendeopplæring</a:t>
            </a:r>
          </a:p>
        </p:txBody>
      </p:sp>
    </p:spTree>
    <p:extLst>
      <p:ext uri="{BB962C8B-B14F-4D97-AF65-F5344CB8AC3E}">
        <p14:creationId xmlns:p14="http://schemas.microsoft.com/office/powerpoint/2010/main" val="29584633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7"/>
          <p:cNvSpPr>
            <a:spLocks noGrp="1"/>
          </p:cNvSpPr>
          <p:nvPr>
            <p:ph type="body" sz="quarter" idx="17"/>
          </p:nvPr>
        </p:nvSpPr>
        <p:spPr>
          <a:xfrm>
            <a:off x="211524" y="504824"/>
            <a:ext cx="3145631" cy="3861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600" dirty="0">
                <a:solidFill>
                  <a:srgbClr val="002060"/>
                </a:solidFill>
              </a:rPr>
              <a:t>Retningslinjens hensikt og omfang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91000" y="783053"/>
            <a:ext cx="4343400" cy="3451406"/>
          </a:xfrm>
        </p:spPr>
        <p:txBody>
          <a:bodyPr>
            <a:normAutofit/>
          </a:bodyPr>
          <a:lstStyle/>
          <a:p>
            <a:endParaRPr lang="nb-NO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b-NO" sz="2200" dirty="0">
                <a:solidFill>
                  <a:srgbClr val="002060"/>
                </a:solidFill>
              </a:rPr>
              <a:t>Bidra til at helsepersonell </a:t>
            </a:r>
          </a:p>
          <a:p>
            <a:pPr lvl="1"/>
            <a:r>
              <a:rPr lang="nb-NO" sz="1900" dirty="0">
                <a:solidFill>
                  <a:srgbClr val="002060"/>
                </a:solidFill>
              </a:rPr>
              <a:t>planlegger</a:t>
            </a:r>
          </a:p>
          <a:p>
            <a:pPr lvl="1"/>
            <a:r>
              <a:rPr lang="nb-NO" sz="1900" dirty="0">
                <a:solidFill>
                  <a:srgbClr val="002060"/>
                </a:solidFill>
              </a:rPr>
              <a:t>gjennomfører</a:t>
            </a:r>
          </a:p>
          <a:p>
            <a:pPr lvl="1"/>
            <a:r>
              <a:rPr lang="nb-NO" sz="1900" dirty="0">
                <a:solidFill>
                  <a:srgbClr val="002060"/>
                </a:solidFill>
              </a:rPr>
              <a:t>evaluerer og dokumenterer </a:t>
            </a:r>
          </a:p>
          <a:p>
            <a:pPr marL="0" indent="0">
              <a:buNone/>
            </a:pPr>
            <a:r>
              <a:rPr lang="nb-NO" sz="2200" dirty="0">
                <a:solidFill>
                  <a:srgbClr val="002060"/>
                </a:solidFill>
              </a:rPr>
              <a:t>individuell pasient- og pårørendeopplæring i tråd med gjeldende lovverk</a:t>
            </a:r>
          </a:p>
          <a:p>
            <a:pPr marL="0" indent="0">
              <a:buNone/>
            </a:pPr>
            <a:endParaRPr lang="nb-NO" sz="1800" b="1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Rett linje 6"/>
          <p:cNvCxnSpPr/>
          <p:nvPr/>
        </p:nvCxnSpPr>
        <p:spPr>
          <a:xfrm flipH="1">
            <a:off x="4038600" y="666749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81150"/>
            <a:ext cx="2599511" cy="265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160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600" dirty="0">
                <a:solidFill>
                  <a:srgbClr val="002060"/>
                </a:solidFill>
              </a:rPr>
              <a:t>  </a:t>
            </a:r>
            <a:r>
              <a:rPr lang="nb-NO" sz="2800" dirty="0">
                <a:solidFill>
                  <a:srgbClr val="002060"/>
                </a:solidFill>
              </a:rPr>
              <a:t>Metode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08943" y="789781"/>
            <a:ext cx="4554045" cy="3576241"/>
          </a:xfrm>
        </p:spPr>
        <p:txBody>
          <a:bodyPr>
            <a:normAutofit/>
          </a:bodyPr>
          <a:lstStyle/>
          <a:p>
            <a:pPr lvl="0"/>
            <a:endParaRPr lang="nb-NO" sz="2600" dirty="0">
              <a:solidFill>
                <a:srgbClr val="002060"/>
              </a:solidFill>
            </a:endParaRPr>
          </a:p>
          <a:p>
            <a:pPr lvl="0"/>
            <a:r>
              <a:rPr lang="nb-NO" sz="2200" dirty="0">
                <a:solidFill>
                  <a:srgbClr val="002060"/>
                </a:solidFill>
              </a:rPr>
              <a:t>PICO-skjema </a:t>
            </a:r>
          </a:p>
          <a:p>
            <a:pPr lvl="0"/>
            <a:r>
              <a:rPr lang="nb-NO" sz="2200" dirty="0">
                <a:solidFill>
                  <a:srgbClr val="002060"/>
                </a:solidFill>
              </a:rPr>
              <a:t>Systematiske søk </a:t>
            </a:r>
          </a:p>
          <a:p>
            <a:pPr lvl="0"/>
            <a:r>
              <a:rPr lang="nb-NO" sz="2200" dirty="0" err="1">
                <a:solidFill>
                  <a:srgbClr val="002060"/>
                </a:solidFill>
              </a:rPr>
              <a:t>Erfaringsbasert</a:t>
            </a:r>
            <a:r>
              <a:rPr lang="nb-NO" sz="2200" dirty="0">
                <a:solidFill>
                  <a:srgbClr val="002060"/>
                </a:solidFill>
              </a:rPr>
              <a:t> kunnskap </a:t>
            </a:r>
            <a:br>
              <a:rPr lang="nb-NO" sz="2200" dirty="0">
                <a:solidFill>
                  <a:srgbClr val="002060"/>
                </a:solidFill>
              </a:rPr>
            </a:br>
            <a:r>
              <a:rPr lang="nb-NO" sz="2200" dirty="0">
                <a:solidFill>
                  <a:srgbClr val="002060"/>
                </a:solidFill>
              </a:rPr>
              <a:t>fra OUS og SSHF</a:t>
            </a:r>
          </a:p>
          <a:p>
            <a:pPr lvl="0"/>
            <a:r>
              <a:rPr lang="nb-NO" sz="2200" dirty="0">
                <a:solidFill>
                  <a:srgbClr val="002060"/>
                </a:solidFill>
              </a:rPr>
              <a:t>Brukerkunnskap</a:t>
            </a:r>
          </a:p>
          <a:p>
            <a:pPr lvl="0"/>
            <a:r>
              <a:rPr lang="nb-NO" sz="2200" dirty="0">
                <a:solidFill>
                  <a:srgbClr val="002060"/>
                </a:solidFill>
              </a:rPr>
              <a:t>Metoderapport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b-NO" sz="1800" b="1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Rett linje 6"/>
          <p:cNvCxnSpPr/>
          <p:nvPr/>
        </p:nvCxnSpPr>
        <p:spPr>
          <a:xfrm flipH="1">
            <a:off x="3962400" y="666750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1276350"/>
            <a:ext cx="2819400" cy="2976282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51490" y="4252632"/>
            <a:ext cx="2295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Kilde: Helsebiblioteket</a:t>
            </a:r>
          </a:p>
        </p:txBody>
      </p:sp>
    </p:spTree>
    <p:extLst>
      <p:ext uri="{BB962C8B-B14F-4D97-AF65-F5344CB8AC3E}">
        <p14:creationId xmlns:p14="http://schemas.microsoft.com/office/powerpoint/2010/main" val="426724770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800" dirty="0">
                <a:solidFill>
                  <a:srgbClr val="002060"/>
                </a:solidFill>
              </a:rPr>
              <a:t>Ansvar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86200" y="361950"/>
            <a:ext cx="5257800" cy="4114800"/>
          </a:xfrm>
        </p:spPr>
        <p:txBody>
          <a:bodyPr>
            <a:normAutofit fontScale="92500"/>
          </a:bodyPr>
          <a:lstStyle/>
          <a:p>
            <a:endParaRPr lang="nb-NO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b-NO" sz="2200" dirty="0">
                <a:solidFill>
                  <a:srgbClr val="002060"/>
                </a:solidFill>
              </a:rPr>
              <a:t>Ledere har ansvar for at</a:t>
            </a:r>
          </a:p>
          <a:p>
            <a:r>
              <a:rPr lang="nb-NO" sz="2200" dirty="0">
                <a:solidFill>
                  <a:srgbClr val="002060"/>
                </a:solidFill>
              </a:rPr>
              <a:t> informasjon og oppæring til pasienter og pårørende er implementert i avdelingens virksomhet</a:t>
            </a:r>
          </a:p>
          <a:p>
            <a:r>
              <a:rPr lang="nb-NO" sz="2200" dirty="0">
                <a:solidFill>
                  <a:srgbClr val="002060"/>
                </a:solidFill>
              </a:rPr>
              <a:t>ansatte har nødvendig kompetanse i helsekommunikasjon og helsepedagogikk</a:t>
            </a:r>
          </a:p>
          <a:p>
            <a:pPr marL="0" indent="0">
              <a:buNone/>
            </a:pPr>
            <a:endParaRPr lang="nb-NO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b-NO" sz="2200" dirty="0">
                <a:solidFill>
                  <a:srgbClr val="002060"/>
                </a:solidFill>
              </a:rPr>
              <a:t>Helsepersonell har ansvar for å</a:t>
            </a:r>
          </a:p>
          <a:p>
            <a:r>
              <a:rPr lang="nb-NO" sz="2200" dirty="0">
                <a:solidFill>
                  <a:srgbClr val="002060"/>
                </a:solidFill>
              </a:rPr>
              <a:t>identifisere pasient og pårørendes behov for informasjon og opplæring, tilby, planlegge, gjennomføre, evaluere og dokumentere </a:t>
            </a:r>
          </a:p>
          <a:p>
            <a:endParaRPr lang="nb-NO" sz="2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nb-NO" sz="1800" b="1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dirty="0">
              <a:solidFill>
                <a:srgbClr val="002060"/>
              </a:solidFill>
            </a:endParaRPr>
          </a:p>
          <a:p>
            <a:endParaRPr lang="nb-NO" sz="1800" b="1" dirty="0">
              <a:solidFill>
                <a:srgbClr val="002060"/>
              </a:solidFill>
            </a:endParaRPr>
          </a:p>
          <a:p>
            <a:pPr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Rett linje 6"/>
          <p:cNvCxnSpPr/>
          <p:nvPr/>
        </p:nvCxnSpPr>
        <p:spPr>
          <a:xfrm flipH="1">
            <a:off x="3653413" y="590550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2" y="1821351"/>
            <a:ext cx="2999505" cy="19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85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7"/>
          </p:nvPr>
        </p:nvSpPr>
        <p:spPr>
          <a:xfrm>
            <a:off x="435769" y="742951"/>
            <a:ext cx="3374231" cy="2590800"/>
          </a:xfrm>
        </p:spPr>
        <p:txBody>
          <a:bodyPr/>
          <a:lstStyle/>
          <a:p>
            <a:pPr marL="0" indent="0">
              <a:buNone/>
            </a:pPr>
            <a:endParaRPr lang="nb-NO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nb-NO" sz="2800" dirty="0">
                <a:solidFill>
                  <a:srgbClr val="002060"/>
                </a:solidFill>
              </a:rPr>
              <a:t>Opplæring av pasienter – og pårørende </a:t>
            </a:r>
          </a:p>
          <a:p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343400" y="1617060"/>
            <a:ext cx="4171947" cy="17526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000" dirty="0">
                <a:solidFill>
                  <a:srgbClr val="002060"/>
                </a:solidFill>
              </a:rPr>
              <a:t>Forberedelse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>
                <a:solidFill>
                  <a:srgbClr val="002060"/>
                </a:solidFill>
              </a:rPr>
              <a:t>Planlegging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>
                <a:solidFill>
                  <a:srgbClr val="002060"/>
                </a:solidFill>
              </a:rPr>
              <a:t>Gjennomføring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>
                <a:solidFill>
                  <a:srgbClr val="002060"/>
                </a:solidFill>
              </a:rPr>
              <a:t>Evaluering</a:t>
            </a:r>
          </a:p>
          <a:p>
            <a:endParaRPr lang="nb-NO" sz="22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  <p:cxnSp>
        <p:nvCxnSpPr>
          <p:cNvPr id="7" name="Rett linje 6"/>
          <p:cNvCxnSpPr/>
          <p:nvPr/>
        </p:nvCxnSpPr>
        <p:spPr>
          <a:xfrm flipH="1">
            <a:off x="3810000" y="643724"/>
            <a:ext cx="0" cy="3699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145421D-C7A5-6604-92AE-154ECB34C626}"/>
              </a:ext>
            </a:extLst>
          </p:cNvPr>
          <p:cNvSpPr txBox="1"/>
          <p:nvPr/>
        </p:nvSpPr>
        <p:spPr>
          <a:xfrm>
            <a:off x="3886200" y="3973664"/>
            <a:ext cx="5181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nb-NO" sz="1800" dirty="0">
                <a:solidFill>
                  <a:srgbClr val="002060"/>
                </a:solidFill>
              </a:rPr>
              <a:t>Hver del presenteres nærmere på de neste sidene. </a:t>
            </a:r>
            <a:endParaRPr lang="nb-NO" dirty="0"/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1E3DC853-4AB3-982A-7DAE-DE38BC75D26A}"/>
              </a:ext>
            </a:extLst>
          </p:cNvPr>
          <p:cNvSpPr txBox="1"/>
          <p:nvPr/>
        </p:nvSpPr>
        <p:spPr>
          <a:xfrm>
            <a:off x="4038600" y="742951"/>
            <a:ext cx="4572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000" dirty="0">
                <a:solidFill>
                  <a:srgbClr val="002060"/>
                </a:solidFill>
              </a:rPr>
              <a:t>Fire avgjørende punkt for å kunne tilpasse opplæring til den enkelte</a:t>
            </a:r>
            <a:endParaRPr lang="nb-NO" sz="2000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7"/>
          </p:nvPr>
        </p:nvSpPr>
        <p:spPr>
          <a:xfrm>
            <a:off x="146649" y="511176"/>
            <a:ext cx="3886200" cy="454819"/>
          </a:xfrm>
        </p:spPr>
        <p:txBody>
          <a:bodyPr>
            <a:normAutofit lnSpcReduction="10000"/>
          </a:bodyPr>
          <a:lstStyle/>
          <a:p>
            <a:pPr marL="114300" indent="0" defTabSz="914400">
              <a:buNone/>
            </a:pPr>
            <a:r>
              <a:rPr lang="nb-NO" sz="2900" dirty="0">
                <a:solidFill>
                  <a:srgbClr val="002060"/>
                </a:solidFill>
              </a:rPr>
              <a:t>Forberedelser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79095" y="1370012"/>
            <a:ext cx="3886200" cy="3262312"/>
          </a:xfrm>
        </p:spPr>
        <p:txBody>
          <a:bodyPr>
            <a:normAutofit/>
          </a:bodyPr>
          <a:lstStyle/>
          <a:p>
            <a:pPr>
              <a:buNone/>
            </a:pPr>
            <a:endParaRPr lang="nb-NO"/>
          </a:p>
          <a:p>
            <a:pPr>
              <a:buNone/>
            </a:pPr>
            <a:endParaRPr lang="nb-NO"/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  <p:cxnSp>
        <p:nvCxnSpPr>
          <p:cNvPr id="7" name="Rett linje 6"/>
          <p:cNvCxnSpPr>
            <a:cxnSpLocks/>
          </p:cNvCxnSpPr>
          <p:nvPr/>
        </p:nvCxnSpPr>
        <p:spPr>
          <a:xfrm>
            <a:off x="4211356" y="285750"/>
            <a:ext cx="0" cy="4184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ktangel 7"/>
          <p:cNvSpPr/>
          <p:nvPr/>
        </p:nvSpPr>
        <p:spPr>
          <a:xfrm>
            <a:off x="4248227" y="133350"/>
            <a:ext cx="433608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2200" dirty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Opplysninger  - </a:t>
            </a:r>
            <a:r>
              <a:rPr lang="nb-NO" dirty="0">
                <a:solidFill>
                  <a:srgbClr val="002060"/>
                </a:solidFill>
              </a:rPr>
              <a:t>fra journal og fra pasient/pårørende og annet helsepersonell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Prosedyrer og nasjonale anbefalinger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Pårørende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Tolk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Sted, rammer, pasientens situasjon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Andre faggrupper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Digitale ressurser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 dirty="0">
                <a:solidFill>
                  <a:srgbClr val="002060"/>
                </a:solidFill>
              </a:rPr>
              <a:t>Gruppe/kurs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51" y="1137325"/>
            <a:ext cx="3565866" cy="23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544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7763.0"/>
  <p:tag name="AS_RELEASE_DATE" val="2022.05.14"/>
  <p:tag name="AS_TITLE" val="Aspose.Slides for .NET 4.0 Client Profile"/>
  <p:tag name="AS_VERSION" val="22.5"/>
</p:tagLst>
</file>

<file path=ppt/theme/theme1.xml><?xml version="1.0" encoding="utf-8"?>
<a:theme xmlns:a="http://schemas.openxmlformats.org/drawingml/2006/main" name="SSHF Friskv2019 16,9">
  <a:themeElements>
    <a:clrScheme name="SSHF Profil_frisk v2019">
      <a:dk1>
        <a:srgbClr val="000000"/>
      </a:dk1>
      <a:lt1>
        <a:srgbClr val="FFFFFF"/>
      </a:lt1>
      <a:dk2>
        <a:srgbClr val="004A93"/>
      </a:dk2>
      <a:lt2>
        <a:srgbClr val="ABB7B2"/>
      </a:lt2>
      <a:accent1>
        <a:srgbClr val="7AB2E1"/>
      </a:accent1>
      <a:accent2>
        <a:srgbClr val="9F579E"/>
      </a:accent2>
      <a:accent3>
        <a:srgbClr val="AFCA0B"/>
      </a:accent3>
      <a:accent4>
        <a:srgbClr val="2CB5B5"/>
      </a:accent4>
      <a:accent5>
        <a:srgbClr val="ED7004"/>
      </a:accent5>
      <a:accent6>
        <a:srgbClr val="FFCE00"/>
      </a:accent6>
      <a:hlink>
        <a:srgbClr val="2492FF"/>
      </a:hlink>
      <a:folHlink>
        <a:srgbClr val="6BBA93"/>
      </a:folHlink>
    </a:clrScheme>
    <a:fontScheme name="SSHF_Calibri">
      <a:majorFont>
        <a:latin typeface="Calibri"/>
        <a:ea typeface="Calibri"/>
        <a:cs typeface="Arial"/>
      </a:majorFont>
      <a:minorFont>
        <a:latin typeface="Calibri"/>
        <a:ea typeface="Calibri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SHF Friskv2019 16,9" id="{0CDDDF01-15F5-4782-AB91-85D26708BE6A}" vid="{6842EE3E-1104-4F68-8D95-16147977E1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4456F62F9C3B4695CAA64528DDF9A4" ma:contentTypeVersion="15" ma:contentTypeDescription="Create a new document." ma:contentTypeScope="" ma:versionID="dc0696119f58398e62d0313d5f2caff5">
  <xsd:schema xmlns:xsd="http://www.w3.org/2001/XMLSchema" xmlns:xs="http://www.w3.org/2001/XMLSchema" xmlns:p="http://schemas.microsoft.com/office/2006/metadata/properties" xmlns:ns3="a343a1b2-4a9e-488f-943e-431debe30319" xmlns:ns4="7a03ee98-537d-4bf7-8727-9a4a76405e02" targetNamespace="http://schemas.microsoft.com/office/2006/metadata/properties" ma:root="true" ma:fieldsID="cbf115b1309279971497a121ab164a20" ns3:_="" ns4:_="">
    <xsd:import namespace="a343a1b2-4a9e-488f-943e-431debe30319"/>
    <xsd:import namespace="7a03ee98-537d-4bf7-8727-9a4a76405e0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_activity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43a1b2-4a9e-488f-943e-431debe3031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3ee98-537d-4bf7-8727-9a4a76405e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a03ee98-537d-4bf7-8727-9a4a76405e02" xsi:nil="true"/>
  </documentManagement>
</p:properties>
</file>

<file path=customXml/itemProps1.xml><?xml version="1.0" encoding="utf-8"?>
<ds:datastoreItem xmlns:ds="http://schemas.openxmlformats.org/officeDocument/2006/customXml" ds:itemID="{6538C9BA-31AC-4506-B687-0437D177E3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43a1b2-4a9e-488f-943e-431debe30319"/>
    <ds:schemaRef ds:uri="7a03ee98-537d-4bf7-8727-9a4a76405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072FD7-9E6D-4BCB-9818-B751235B87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144569-2FD0-4E1F-A484-6AE48DE21A89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dcmitype/"/>
    <ds:schemaRef ds:uri="7a03ee98-537d-4bf7-8727-9a4a76405e02"/>
    <ds:schemaRef ds:uri="a343a1b2-4a9e-488f-943e-431debe30319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5b906c1f-19d2-4ac1-bea8-1ddf524e35b3}" enabled="1" method="Standard" siteId="{7f8e4cf0-71fb-489c-a336-3f9252a639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SSHF Friskv2019 16,9</Template>
  <TotalTime>16088</TotalTime>
  <Words>1706</Words>
  <Application>Microsoft Office PowerPoint</Application>
  <PresentationFormat>Skjermfremvisning (16:9)</PresentationFormat>
  <Paragraphs>262</Paragraphs>
  <Slides>15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Courier New</vt:lpstr>
      <vt:lpstr>SSHF Friskv2019 16,9</vt:lpstr>
      <vt:lpstr>PowerPoint-presentasjon</vt:lpstr>
      <vt:lpstr>Individuell opplæring av  pasienter og pårørende</vt:lpstr>
      <vt:lpstr>Sykehusets fire hovedoppgaver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Kontaktinformasjon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Samvalg</dc:title>
  <dc:creator>Berit Seljelid</dc:creator>
  <cp:lastModifiedBy>Anette Strømsbo Gjørv</cp:lastModifiedBy>
  <cp:revision>408</cp:revision>
  <dcterms:created xsi:type="dcterms:W3CDTF">2006-08-16T00:00:00Z</dcterms:created>
  <dcterms:modified xsi:type="dcterms:W3CDTF">2024-05-27T08:07:21Z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0x0101000B4456F62F9C3B4695CAA64528DDF9A4</vt:lpwstr>
  </property>
</Properties>
</file>